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obo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B9302D0-5D7D-413F-AFC9-7CBC63682BFA}">
  <a:tblStyle styleId="{CB9302D0-5D7D-413F-AFC9-7CBC63682BF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4.xml"/><Relationship Id="rId41" Type="http://schemas.openxmlformats.org/officeDocument/2006/relationships/font" Target="fonts/Robot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bold.fntdata"/><Relationship Id="rId16" Type="http://schemas.openxmlformats.org/officeDocument/2006/relationships/slide" Target="slides/slide10.xml"/><Relationship Id="rId38" Type="http://schemas.openxmlformats.org/officeDocument/2006/relationships/font" Target="fonts/Robo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3749574284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3749574284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374957428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374957428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374957428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374957428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4de785c4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4de785c4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4de785c48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4de785c48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4de785c48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4de785c48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4de785c48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4de785c48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4de785c48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4de785c48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374957428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374957428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374957428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374957428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3749574284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374957428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c789364b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c789364b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c789364ba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c789364ba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c78d2ab5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c78d2ab5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c78d2ab5f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c78d2ab5f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c78d2ab5f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c78d2ab5f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c78d2ab5f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c78d2ab5f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6f934c7b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6f934c7b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374957428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374957428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374957428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374957428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3749574284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3749574284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6fb7c4811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6fb7c4811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374957428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374957428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c78d2ab5f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c78d2ab5f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374957428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374957428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379a059de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379a059de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374957428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374957428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37495742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37495742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4de785c48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4de785c48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374957428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374957428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Linear Programming using Python and its application in fair room allocation</a:t>
            </a:r>
            <a:endParaRPr/>
          </a:p>
        </p:txBody>
      </p:sp>
      <p:sp>
        <p:nvSpPr>
          <p:cNvPr id="55" name="Google Shape;55;p13"/>
          <p:cNvSpPr txBox="1"/>
          <p:nvPr>
            <p:ph idx="1" type="subTitle"/>
          </p:nvPr>
        </p:nvSpPr>
        <p:spPr>
          <a:xfrm>
            <a:off x="311700" y="345287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Under the guidance of Prof. Swaprava Nath</a:t>
            </a:r>
            <a:endParaRPr/>
          </a:p>
          <a:p>
            <a:pPr indent="0" lvl="0" marL="0" rtl="0" algn="ctr">
              <a:spcBef>
                <a:spcPts val="0"/>
              </a:spcBef>
              <a:spcAft>
                <a:spcPts val="0"/>
              </a:spcAft>
              <a:buNone/>
            </a:pPr>
            <a:r>
              <a:rPr lang="en"/>
              <a:t>Submitted by Santosh Kavhar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265575" y="45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It’s Formulation</a:t>
            </a:r>
            <a:endParaRPr/>
          </a:p>
        </p:txBody>
      </p:sp>
      <p:sp>
        <p:nvSpPr>
          <p:cNvPr id="132" name="Google Shape;132;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Maximization Problem</a:t>
            </a:r>
            <a:endParaRPr/>
          </a:p>
        </p:txBody>
      </p:sp>
      <p:pic>
        <p:nvPicPr>
          <p:cNvPr id="133" name="Google Shape;133;p22"/>
          <p:cNvPicPr preferRelativeResize="0"/>
          <p:nvPr/>
        </p:nvPicPr>
        <p:blipFill rotWithShape="1">
          <a:blip r:embed="rId3">
            <a:alphaModFix/>
          </a:blip>
          <a:srcRect b="4761" l="0" r="0" t="7541"/>
          <a:stretch/>
        </p:blipFill>
        <p:spPr>
          <a:xfrm>
            <a:off x="1304925" y="1668400"/>
            <a:ext cx="6534150" cy="3106400"/>
          </a:xfrm>
          <a:prstGeom prst="rect">
            <a:avLst/>
          </a:prstGeom>
          <a:noFill/>
          <a:ln>
            <a:noFill/>
          </a:ln>
        </p:spPr>
      </p:pic>
      <p:sp>
        <p:nvSpPr>
          <p:cNvPr id="134" name="Google Shape;134;p22"/>
          <p:cNvSpPr/>
          <p:nvPr/>
        </p:nvSpPr>
        <p:spPr>
          <a:xfrm>
            <a:off x="2636975" y="678425"/>
            <a:ext cx="1870500" cy="953100"/>
          </a:xfrm>
          <a:prstGeom prst="wedgeEllipseCallout">
            <a:avLst>
              <a:gd fmla="val 957" name="adj1"/>
              <a:gd fmla="val 70764"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t>Renter </a:t>
            </a:r>
            <a:r>
              <a:rPr b="1" lang="en" sz="1600"/>
              <a:t>i</a:t>
            </a:r>
            <a:r>
              <a:rPr lang="en" sz="1600"/>
              <a:t>’s v</a:t>
            </a:r>
            <a:r>
              <a:rPr lang="en" sz="1600"/>
              <a:t>alue for room </a:t>
            </a:r>
            <a:r>
              <a:rPr b="1" lang="en" sz="1600"/>
              <a:t>j</a:t>
            </a:r>
            <a:r>
              <a:rPr b="1" lang="en" sz="1600"/>
              <a:t> </a:t>
            </a:r>
            <a:endParaRPr sz="1600"/>
          </a:p>
        </p:txBody>
      </p:sp>
      <p:sp>
        <p:nvSpPr>
          <p:cNvPr id="135" name="Google Shape;135;p22"/>
          <p:cNvSpPr/>
          <p:nvPr/>
        </p:nvSpPr>
        <p:spPr>
          <a:xfrm>
            <a:off x="4572000" y="643300"/>
            <a:ext cx="2341200" cy="1025100"/>
          </a:xfrm>
          <a:prstGeom prst="wedgeRoundRectCallout">
            <a:avLst>
              <a:gd fmla="val -60639" name="adj1"/>
              <a:gd fmla="val 80957" name="adj2"/>
              <a:gd fmla="val 0" name="adj3"/>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t>x</a:t>
            </a:r>
            <a:r>
              <a:rPr b="1" baseline="-25000" lang="en" sz="2400"/>
              <a:t>ij</a:t>
            </a:r>
            <a:r>
              <a:rPr baseline="-25000" lang="en" sz="2400"/>
              <a:t> </a:t>
            </a:r>
            <a:r>
              <a:rPr lang="en"/>
              <a:t>is 1 when renter</a:t>
            </a:r>
            <a:r>
              <a:rPr lang="en"/>
              <a:t> </a:t>
            </a:r>
            <a:r>
              <a:rPr b="1" lang="en"/>
              <a:t>i</a:t>
            </a:r>
            <a:r>
              <a:rPr lang="en"/>
              <a:t> will be assigned room </a:t>
            </a:r>
            <a:r>
              <a:rPr b="1" lang="en"/>
              <a:t>j</a:t>
            </a:r>
            <a:endParaRPr b="1"/>
          </a:p>
        </p:txBody>
      </p:sp>
      <p:sp>
        <p:nvSpPr>
          <p:cNvPr id="136" name="Google Shape;136;p22"/>
          <p:cNvSpPr/>
          <p:nvPr/>
        </p:nvSpPr>
        <p:spPr>
          <a:xfrm>
            <a:off x="5267225" y="1867425"/>
            <a:ext cx="2176200" cy="1025100"/>
          </a:xfrm>
          <a:prstGeom prst="cloudCallout">
            <a:avLst>
              <a:gd fmla="val -57380" name="adj1"/>
              <a:gd fmla="val 41189"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renter can be allotted at max one room</a:t>
            </a:r>
            <a:endParaRPr/>
          </a:p>
        </p:txBody>
      </p:sp>
      <p:sp>
        <p:nvSpPr>
          <p:cNvPr id="137" name="Google Shape;137;p22"/>
          <p:cNvSpPr/>
          <p:nvPr/>
        </p:nvSpPr>
        <p:spPr>
          <a:xfrm>
            <a:off x="5267225" y="2950825"/>
            <a:ext cx="2176200" cy="1025100"/>
          </a:xfrm>
          <a:prstGeom prst="cloudCallout">
            <a:avLst>
              <a:gd fmla="val -59074" name="adj1"/>
              <a:gd fmla="val 27219"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room can be allotted to at max one renter</a:t>
            </a:r>
            <a:endParaRPr/>
          </a:p>
        </p:txBody>
      </p:sp>
      <p:sp>
        <p:nvSpPr>
          <p:cNvPr id="138" name="Google Shape;138;p22"/>
          <p:cNvSpPr/>
          <p:nvPr/>
        </p:nvSpPr>
        <p:spPr>
          <a:xfrm>
            <a:off x="5530650" y="4118400"/>
            <a:ext cx="1744500" cy="1025100"/>
          </a:xfrm>
          <a:prstGeom prst="cloudCallout">
            <a:avLst>
              <a:gd fmla="val -60567" name="adj1"/>
              <a:gd fmla="val 9536"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Non-</a:t>
            </a:r>
            <a:endParaRPr/>
          </a:p>
          <a:p>
            <a:pPr indent="0" lvl="0" marL="0" rtl="0" algn="l">
              <a:spcBef>
                <a:spcPts val="0"/>
              </a:spcBef>
              <a:spcAft>
                <a:spcPts val="0"/>
              </a:spcAft>
              <a:buNone/>
            </a:pPr>
            <a:r>
              <a:rPr lang="en"/>
              <a:t>negativity constraint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sp>
        <p:nvSpPr>
          <p:cNvPr id="144" name="Google Shape;144;p23"/>
          <p:cNvSpPr txBox="1"/>
          <p:nvPr/>
        </p:nvSpPr>
        <p:spPr>
          <a:xfrm>
            <a:off x="311700" y="115242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800">
                <a:solidFill>
                  <a:srgbClr val="595959"/>
                </a:solidFill>
              </a:rPr>
              <a:t>Maximum welfare assignment or MWBM</a:t>
            </a:r>
            <a:endParaRPr sz="1800">
              <a:solidFill>
                <a:srgbClr val="595959"/>
              </a:solidFill>
            </a:endParaRPr>
          </a:p>
        </p:txBody>
      </p:sp>
      <p:graphicFrame>
        <p:nvGraphicFramePr>
          <p:cNvPr id="145" name="Google Shape;145;p23"/>
          <p:cNvGraphicFramePr/>
          <p:nvPr/>
        </p:nvGraphicFramePr>
        <p:xfrm>
          <a:off x="417225" y="1819550"/>
          <a:ext cx="3000000" cy="3000000"/>
        </p:xfrm>
        <a:graphic>
          <a:graphicData uri="http://schemas.openxmlformats.org/drawingml/2006/table">
            <a:tbl>
              <a:tblPr>
                <a:noFill/>
                <a:tableStyleId>{CB9302D0-5D7D-413F-AFC9-7CBC63682BFA}</a:tableStyleId>
              </a:tblPr>
              <a:tblGrid>
                <a:gridCol w="2742275"/>
                <a:gridCol w="1633025"/>
                <a:gridCol w="1554550"/>
                <a:gridCol w="1309150"/>
              </a:tblGrid>
              <a:tr h="589950">
                <a:tc>
                  <a:txBody>
                    <a:bodyPr/>
                    <a:lstStyle/>
                    <a:p>
                      <a:pPr indent="0" lvl="0" marL="0" rtl="0" algn="l">
                        <a:spcBef>
                          <a:spcPts val="0"/>
                        </a:spcBef>
                        <a:spcAft>
                          <a:spcPts val="0"/>
                        </a:spcAft>
                        <a:buNone/>
                      </a:pPr>
                      <a:r>
                        <a:rPr lang="en"/>
                        <a:t>Rent per Room\ Renter</a:t>
                      </a:r>
                      <a:endParaRPr/>
                    </a:p>
                  </a:txBody>
                  <a:tcPr marT="91425" marB="91425" marR="91425" marL="91425"/>
                </a:tc>
                <a:tc>
                  <a:txBody>
                    <a:bodyPr/>
                    <a:lstStyle/>
                    <a:p>
                      <a:pPr indent="0" lvl="0" marL="0" rtl="0" algn="l">
                        <a:spcBef>
                          <a:spcPts val="0"/>
                        </a:spcBef>
                        <a:spcAft>
                          <a:spcPts val="0"/>
                        </a:spcAft>
                        <a:buNone/>
                      </a:pPr>
                      <a:r>
                        <a:rPr lang="en"/>
                        <a:t>Alice</a:t>
                      </a:r>
                      <a:endParaRPr/>
                    </a:p>
                  </a:txBody>
                  <a:tcPr marT="91425" marB="91425" marR="91425" marL="91425"/>
                </a:tc>
                <a:tc>
                  <a:txBody>
                    <a:bodyPr/>
                    <a:lstStyle/>
                    <a:p>
                      <a:pPr indent="0" lvl="0" marL="0" rtl="0" algn="l">
                        <a:spcBef>
                          <a:spcPts val="0"/>
                        </a:spcBef>
                        <a:spcAft>
                          <a:spcPts val="0"/>
                        </a:spcAft>
                        <a:buNone/>
                      </a:pPr>
                      <a:r>
                        <a:rPr lang="en"/>
                        <a:t>Bob</a:t>
                      </a:r>
                      <a:endParaRPr/>
                    </a:p>
                  </a:txBody>
                  <a:tcPr marT="91425" marB="91425" marR="91425" marL="91425"/>
                </a:tc>
                <a:tc>
                  <a:txBody>
                    <a:bodyPr/>
                    <a:lstStyle/>
                    <a:p>
                      <a:pPr indent="0" lvl="0" marL="0" rtl="0" algn="l">
                        <a:spcBef>
                          <a:spcPts val="0"/>
                        </a:spcBef>
                        <a:spcAft>
                          <a:spcPts val="0"/>
                        </a:spcAft>
                        <a:buNone/>
                      </a:pPr>
                      <a:r>
                        <a:rPr lang="en"/>
                        <a:t>Cathy</a:t>
                      </a:r>
                      <a:endParaRPr/>
                    </a:p>
                  </a:txBody>
                  <a:tcPr marT="91425" marB="91425" marR="91425" marL="91425"/>
                </a:tc>
              </a:tr>
              <a:tr h="381000">
                <a:tc>
                  <a:txBody>
                    <a:bodyPr/>
                    <a:lstStyle/>
                    <a:p>
                      <a:pPr indent="0" lvl="0" marL="0" rtl="0" algn="l">
                        <a:spcBef>
                          <a:spcPts val="0"/>
                        </a:spcBef>
                        <a:spcAft>
                          <a:spcPts val="0"/>
                        </a:spcAft>
                        <a:buNone/>
                      </a:pPr>
                      <a:r>
                        <a:rPr lang="en"/>
                        <a:t>Main Hall</a:t>
                      </a:r>
                      <a:endParaRPr/>
                    </a:p>
                  </a:txBody>
                  <a:tcPr marT="91425" marB="91425" marR="91425" marL="91425"/>
                </a:tc>
                <a:tc>
                  <a:txBody>
                    <a:bodyPr/>
                    <a:lstStyle/>
                    <a:p>
                      <a:pPr indent="0" lvl="0" marL="0" rtl="0" algn="l">
                        <a:spcBef>
                          <a:spcPts val="0"/>
                        </a:spcBef>
                        <a:spcAft>
                          <a:spcPts val="0"/>
                        </a:spcAft>
                        <a:buNone/>
                      </a:pPr>
                      <a:r>
                        <a:rPr lang="en"/>
                        <a:t>300</a:t>
                      </a:r>
                      <a:endParaRPr/>
                    </a:p>
                  </a:txBody>
                  <a:tcPr marT="91425" marB="91425" marR="91425" marL="91425"/>
                </a:tc>
                <a:tc>
                  <a:txBody>
                    <a:bodyPr/>
                    <a:lstStyle/>
                    <a:p>
                      <a:pPr indent="0" lvl="0" marL="0" rtl="0" algn="l">
                        <a:spcBef>
                          <a:spcPts val="0"/>
                        </a:spcBef>
                        <a:spcAft>
                          <a:spcPts val="0"/>
                        </a:spcAft>
                        <a:buNone/>
                      </a:pPr>
                      <a:r>
                        <a:rPr lang="en"/>
                        <a:t>400</a:t>
                      </a:r>
                      <a:endParaRPr/>
                    </a:p>
                  </a:txBody>
                  <a:tcPr marT="91425" marB="91425" marR="91425" marL="91425">
                    <a:solidFill>
                      <a:srgbClr val="00FF00"/>
                    </a:solidFill>
                  </a:tcPr>
                </a:tc>
                <a:tc>
                  <a:txBody>
                    <a:bodyPr/>
                    <a:lstStyle/>
                    <a:p>
                      <a:pPr indent="0" lvl="0" marL="0" rtl="0" algn="l">
                        <a:spcBef>
                          <a:spcPts val="0"/>
                        </a:spcBef>
                        <a:spcAft>
                          <a:spcPts val="0"/>
                        </a:spcAft>
                        <a:buNone/>
                      </a:pPr>
                      <a:r>
                        <a:rPr lang="en"/>
                        <a:t>250</a:t>
                      </a:r>
                      <a:endParaRPr/>
                    </a:p>
                  </a:txBody>
                  <a:tcPr marT="91425" marB="91425" marR="91425" marL="91425"/>
                </a:tc>
              </a:tr>
              <a:tr h="381000">
                <a:tc>
                  <a:txBody>
                    <a:bodyPr/>
                    <a:lstStyle/>
                    <a:p>
                      <a:pPr indent="0" lvl="0" marL="0" rtl="0" algn="l">
                        <a:spcBef>
                          <a:spcPts val="0"/>
                        </a:spcBef>
                        <a:spcAft>
                          <a:spcPts val="0"/>
                        </a:spcAft>
                        <a:buNone/>
                      </a:pPr>
                      <a:r>
                        <a:rPr lang="en"/>
                        <a:t>Bedroom</a:t>
                      </a:r>
                      <a:endParaRPr/>
                    </a:p>
                  </a:txBody>
                  <a:tcPr marT="91425" marB="91425" marR="91425" marL="91425"/>
                </a:tc>
                <a:tc>
                  <a:txBody>
                    <a:bodyPr/>
                    <a:lstStyle/>
                    <a:p>
                      <a:pPr indent="0" lvl="0" marL="0" rtl="0" algn="l">
                        <a:spcBef>
                          <a:spcPts val="0"/>
                        </a:spcBef>
                        <a:spcAft>
                          <a:spcPts val="0"/>
                        </a:spcAft>
                        <a:buNone/>
                      </a:pPr>
                      <a:r>
                        <a:rPr lang="en"/>
                        <a:t>300</a:t>
                      </a:r>
                      <a:endParaRPr/>
                    </a:p>
                  </a:txBody>
                  <a:tcPr marT="91425" marB="91425" marR="91425" marL="91425">
                    <a:solidFill>
                      <a:srgbClr val="00FF00"/>
                    </a:solidFill>
                  </a:tcPr>
                </a:tc>
                <a:tc>
                  <a:txBody>
                    <a:bodyPr/>
                    <a:lstStyle/>
                    <a:p>
                      <a:pPr indent="0" lvl="0" marL="0" rtl="0" algn="l">
                        <a:spcBef>
                          <a:spcPts val="0"/>
                        </a:spcBef>
                        <a:spcAft>
                          <a:spcPts val="0"/>
                        </a:spcAft>
                        <a:buNone/>
                      </a:pPr>
                      <a:r>
                        <a:rPr lang="en"/>
                        <a:t>200</a:t>
                      </a:r>
                      <a:endParaRPr/>
                    </a:p>
                  </a:txBody>
                  <a:tcPr marT="91425" marB="91425" marR="91425" marL="91425"/>
                </a:tc>
                <a:tc>
                  <a:txBody>
                    <a:bodyPr/>
                    <a:lstStyle/>
                    <a:p>
                      <a:pPr indent="0" lvl="0" marL="0" rtl="0" algn="l">
                        <a:spcBef>
                          <a:spcPts val="0"/>
                        </a:spcBef>
                        <a:spcAft>
                          <a:spcPts val="0"/>
                        </a:spcAft>
                        <a:buNone/>
                      </a:pPr>
                      <a:r>
                        <a:rPr lang="en"/>
                        <a:t>250</a:t>
                      </a:r>
                      <a:endParaRPr/>
                    </a:p>
                  </a:txBody>
                  <a:tcPr marT="91425" marB="91425" marR="91425" marL="91425"/>
                </a:tc>
              </a:tr>
              <a:tr h="381000">
                <a:tc>
                  <a:txBody>
                    <a:bodyPr/>
                    <a:lstStyle/>
                    <a:p>
                      <a:pPr indent="0" lvl="0" marL="0" rtl="0" algn="l">
                        <a:spcBef>
                          <a:spcPts val="0"/>
                        </a:spcBef>
                        <a:spcAft>
                          <a:spcPts val="0"/>
                        </a:spcAft>
                        <a:buNone/>
                      </a:pPr>
                      <a:r>
                        <a:rPr lang="en"/>
                        <a:t>Guest Room</a:t>
                      </a:r>
                      <a:endParaRPr/>
                    </a:p>
                  </a:txBody>
                  <a:tcPr marT="91425" marB="91425" marR="91425" marL="91425"/>
                </a:tc>
                <a:tc>
                  <a:txBody>
                    <a:bodyPr/>
                    <a:lstStyle/>
                    <a:p>
                      <a:pPr indent="0" lvl="0" marL="0" rtl="0" algn="l">
                        <a:spcBef>
                          <a:spcPts val="0"/>
                        </a:spcBef>
                        <a:spcAft>
                          <a:spcPts val="0"/>
                        </a:spcAft>
                        <a:buNone/>
                      </a:pPr>
                      <a:r>
                        <a:rPr lang="en"/>
                        <a:t>400</a:t>
                      </a:r>
                      <a:endParaRPr/>
                    </a:p>
                  </a:txBody>
                  <a:tcPr marT="91425" marB="91425" marR="91425" marL="91425"/>
                </a:tc>
                <a:tc>
                  <a:txBody>
                    <a:bodyPr/>
                    <a:lstStyle/>
                    <a:p>
                      <a:pPr indent="0" lvl="0" marL="0" rtl="0" algn="l">
                        <a:spcBef>
                          <a:spcPts val="0"/>
                        </a:spcBef>
                        <a:spcAft>
                          <a:spcPts val="0"/>
                        </a:spcAft>
                        <a:buNone/>
                      </a:pPr>
                      <a:r>
                        <a:rPr lang="en"/>
                        <a:t>400</a:t>
                      </a:r>
                      <a:endParaRPr/>
                    </a:p>
                  </a:txBody>
                  <a:tcPr marT="91425" marB="91425" marR="91425" marL="91425"/>
                </a:tc>
                <a:tc>
                  <a:txBody>
                    <a:bodyPr/>
                    <a:lstStyle/>
                    <a:p>
                      <a:pPr indent="0" lvl="0" marL="0" rtl="0" algn="l">
                        <a:spcBef>
                          <a:spcPts val="0"/>
                        </a:spcBef>
                        <a:spcAft>
                          <a:spcPts val="0"/>
                        </a:spcAft>
                        <a:buNone/>
                      </a:pPr>
                      <a:r>
                        <a:rPr lang="en"/>
                        <a:t>500</a:t>
                      </a:r>
                      <a:endParaRPr/>
                    </a:p>
                  </a:txBody>
                  <a:tcPr marT="91425" marB="91425" marR="91425" marL="91425">
                    <a:solidFill>
                      <a:srgbClr val="00FF00"/>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Envy-freeness</a:t>
            </a:r>
            <a:endParaRPr/>
          </a:p>
        </p:txBody>
      </p:sp>
      <p:sp>
        <p:nvSpPr>
          <p:cNvPr id="151" name="Google Shape;15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profit or utility is fair for </a:t>
            </a:r>
            <a:endParaRPr/>
          </a:p>
          <a:p>
            <a:pPr indent="0" lvl="0" marL="0" rtl="0" algn="l">
              <a:spcBef>
                <a:spcPts val="1200"/>
              </a:spcBef>
              <a:spcAft>
                <a:spcPts val="0"/>
              </a:spcAft>
              <a:buNone/>
            </a:pPr>
            <a:r>
              <a:rPr lang="en"/>
              <a:t>all the players., i.e No renter </a:t>
            </a:r>
            <a:endParaRPr/>
          </a:p>
          <a:p>
            <a:pPr indent="0" lvl="0" marL="0" rtl="0" algn="l">
              <a:spcBef>
                <a:spcPts val="1200"/>
              </a:spcBef>
              <a:spcAft>
                <a:spcPts val="1200"/>
              </a:spcAft>
              <a:buNone/>
            </a:pPr>
            <a:r>
              <a:rPr lang="en"/>
              <a:t>envies another renter.</a:t>
            </a:r>
            <a:endParaRPr/>
          </a:p>
        </p:txBody>
      </p:sp>
      <p:pic>
        <p:nvPicPr>
          <p:cNvPr id="152" name="Google Shape;152;p24"/>
          <p:cNvPicPr preferRelativeResize="0"/>
          <p:nvPr/>
        </p:nvPicPr>
        <p:blipFill>
          <a:blip r:embed="rId3">
            <a:alphaModFix/>
          </a:blip>
          <a:stretch>
            <a:fillRect/>
          </a:stretch>
        </p:blipFill>
        <p:spPr>
          <a:xfrm>
            <a:off x="3716649" y="830000"/>
            <a:ext cx="4849625" cy="3234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311700" y="454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Envy-freeness formulation</a:t>
            </a:r>
            <a:endParaRPr/>
          </a:p>
        </p:txBody>
      </p:sp>
      <p:sp>
        <p:nvSpPr>
          <p:cNvPr id="158" name="Google Shape;158;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Minimization Problem:</a:t>
            </a:r>
            <a:endParaRPr/>
          </a:p>
        </p:txBody>
      </p:sp>
      <p:pic>
        <p:nvPicPr>
          <p:cNvPr id="159" name="Google Shape;159;p25"/>
          <p:cNvPicPr preferRelativeResize="0"/>
          <p:nvPr/>
        </p:nvPicPr>
        <p:blipFill>
          <a:blip r:embed="rId3">
            <a:alphaModFix/>
          </a:blip>
          <a:stretch>
            <a:fillRect/>
          </a:stretch>
        </p:blipFill>
        <p:spPr>
          <a:xfrm>
            <a:off x="311700" y="1828775"/>
            <a:ext cx="8520600" cy="1020100"/>
          </a:xfrm>
          <a:prstGeom prst="rect">
            <a:avLst/>
          </a:prstGeom>
          <a:noFill/>
          <a:ln>
            <a:noFill/>
          </a:ln>
        </p:spPr>
      </p:pic>
      <p:pic>
        <p:nvPicPr>
          <p:cNvPr id="160" name="Google Shape;160;p25"/>
          <p:cNvPicPr preferRelativeResize="0"/>
          <p:nvPr/>
        </p:nvPicPr>
        <p:blipFill>
          <a:blip r:embed="rId4">
            <a:alphaModFix/>
          </a:blip>
          <a:stretch>
            <a:fillRect/>
          </a:stretch>
        </p:blipFill>
        <p:spPr>
          <a:xfrm>
            <a:off x="367000" y="2848875"/>
            <a:ext cx="8410000" cy="896025"/>
          </a:xfrm>
          <a:prstGeom prst="rect">
            <a:avLst/>
          </a:prstGeom>
          <a:noFill/>
          <a:ln>
            <a:noFill/>
          </a:ln>
        </p:spPr>
      </p:pic>
      <p:sp>
        <p:nvSpPr>
          <p:cNvPr id="161" name="Google Shape;161;p25"/>
          <p:cNvSpPr/>
          <p:nvPr/>
        </p:nvSpPr>
        <p:spPr>
          <a:xfrm>
            <a:off x="3088650" y="1026950"/>
            <a:ext cx="1870500" cy="953100"/>
          </a:xfrm>
          <a:prstGeom prst="wedgeEllipseCallout">
            <a:avLst>
              <a:gd fmla="val -64047" name="adj1"/>
              <a:gd fmla="val 80897"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Room allocated to renter 1</a:t>
            </a:r>
            <a:endParaRPr/>
          </a:p>
        </p:txBody>
      </p:sp>
      <p:sp>
        <p:nvSpPr>
          <p:cNvPr id="162" name="Google Shape;162;p25"/>
          <p:cNvSpPr/>
          <p:nvPr/>
        </p:nvSpPr>
        <p:spPr>
          <a:xfrm>
            <a:off x="6725350" y="964100"/>
            <a:ext cx="1870500" cy="965700"/>
          </a:xfrm>
          <a:prstGeom prst="wedgeEllipseCallout">
            <a:avLst>
              <a:gd fmla="val -64403" name="adj1"/>
              <a:gd fmla="val 80939"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Room allocated to renter n</a:t>
            </a:r>
            <a:endParaRPr/>
          </a:p>
        </p:txBody>
      </p:sp>
      <p:sp>
        <p:nvSpPr>
          <p:cNvPr id="163" name="Google Shape;163;p25"/>
          <p:cNvSpPr/>
          <p:nvPr/>
        </p:nvSpPr>
        <p:spPr>
          <a:xfrm>
            <a:off x="553075" y="3969150"/>
            <a:ext cx="2443500" cy="953100"/>
          </a:xfrm>
          <a:prstGeom prst="wedgeEllipseCallout">
            <a:avLst>
              <a:gd fmla="val -28443" name="adj1"/>
              <a:gd fmla="val -95223"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rPr>
              <a:t>Renter </a:t>
            </a:r>
            <a:r>
              <a:rPr b="1" lang="en" sz="1600">
                <a:solidFill>
                  <a:schemeClr val="dk1"/>
                </a:solidFill>
              </a:rPr>
              <a:t>i</a:t>
            </a:r>
            <a:r>
              <a:rPr lang="en" sz="1600">
                <a:solidFill>
                  <a:schemeClr val="dk1"/>
                </a:solidFill>
              </a:rPr>
              <a:t>’s value for his allocated room</a:t>
            </a:r>
            <a:r>
              <a:rPr b="1" lang="en" sz="1600">
                <a:solidFill>
                  <a:schemeClr val="dk1"/>
                </a:solidFill>
              </a:rPr>
              <a:t> </a:t>
            </a:r>
            <a:endParaRPr/>
          </a:p>
        </p:txBody>
      </p:sp>
      <p:sp>
        <p:nvSpPr>
          <p:cNvPr id="164" name="Google Shape;164;p25"/>
          <p:cNvSpPr/>
          <p:nvPr/>
        </p:nvSpPr>
        <p:spPr>
          <a:xfrm>
            <a:off x="5448800" y="3857025"/>
            <a:ext cx="1870500" cy="953100"/>
          </a:xfrm>
          <a:prstGeom prst="wedgeEllipseCallout">
            <a:avLst>
              <a:gd fmla="val -42831" name="adj1"/>
              <a:gd fmla="val -83459"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Final price of Room j</a:t>
            </a:r>
            <a:endParaRPr/>
          </a:p>
        </p:txBody>
      </p:sp>
      <p:pic>
        <p:nvPicPr>
          <p:cNvPr id="165" name="Google Shape;165;p25"/>
          <p:cNvPicPr preferRelativeResize="0"/>
          <p:nvPr/>
        </p:nvPicPr>
        <p:blipFill rotWithShape="1">
          <a:blip r:embed="rId5">
            <a:alphaModFix/>
          </a:blip>
          <a:srcRect b="8068" l="21547" r="12437" t="3065"/>
          <a:stretch/>
        </p:blipFill>
        <p:spPr>
          <a:xfrm>
            <a:off x="3230075" y="3744900"/>
            <a:ext cx="1985225" cy="1177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Problem:</a:t>
            </a:r>
            <a:endParaRPr/>
          </a:p>
        </p:txBody>
      </p:sp>
      <p:sp>
        <p:nvSpPr>
          <p:cNvPr id="171" name="Google Shape;17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2" name="Google Shape;172;p26"/>
          <p:cNvPicPr preferRelativeResize="0"/>
          <p:nvPr/>
        </p:nvPicPr>
        <p:blipFill>
          <a:blip r:embed="rId3">
            <a:alphaModFix/>
          </a:blip>
          <a:stretch>
            <a:fillRect/>
          </a:stretch>
        </p:blipFill>
        <p:spPr>
          <a:xfrm>
            <a:off x="1280411" y="1122888"/>
            <a:ext cx="6865963" cy="3475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MWBM: Allocation is derived</a:t>
            </a:r>
            <a:endParaRPr/>
          </a:p>
        </p:txBody>
      </p:sp>
      <p:sp>
        <p:nvSpPr>
          <p:cNvPr id="178" name="Google Shape;178;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9" name="Google Shape;179;p27"/>
          <p:cNvPicPr preferRelativeResize="0"/>
          <p:nvPr/>
        </p:nvPicPr>
        <p:blipFill>
          <a:blip r:embed="rId3">
            <a:alphaModFix/>
          </a:blip>
          <a:stretch>
            <a:fillRect/>
          </a:stretch>
        </p:blipFill>
        <p:spPr>
          <a:xfrm>
            <a:off x="966925" y="1152475"/>
            <a:ext cx="7210150" cy="3626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Maximin Solution</a:t>
            </a:r>
            <a:endParaRPr/>
          </a:p>
        </p:txBody>
      </p:sp>
      <p:sp>
        <p:nvSpPr>
          <p:cNvPr id="185" name="Google Shape;185;p28"/>
          <p:cNvSpPr txBox="1"/>
          <p:nvPr>
            <p:ph idx="1" type="body"/>
          </p:nvPr>
        </p:nvSpPr>
        <p:spPr>
          <a:xfrm>
            <a:off x="311700" y="1017725"/>
            <a:ext cx="8520600" cy="355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6" name="Google Shape;186;p28"/>
          <p:cNvPicPr preferRelativeResize="0"/>
          <p:nvPr/>
        </p:nvPicPr>
        <p:blipFill>
          <a:blip r:embed="rId3">
            <a:alphaModFix/>
          </a:blip>
          <a:stretch>
            <a:fillRect/>
          </a:stretch>
        </p:blipFill>
        <p:spPr>
          <a:xfrm>
            <a:off x="1649620" y="1085075"/>
            <a:ext cx="5042480" cy="341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311688" y="157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for Renter 1</a:t>
            </a:r>
            <a:endParaRPr/>
          </a:p>
        </p:txBody>
      </p:sp>
      <p:sp>
        <p:nvSpPr>
          <p:cNvPr id="192" name="Google Shape;192;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3" name="Google Shape;193;p29"/>
          <p:cNvPicPr preferRelativeResize="0"/>
          <p:nvPr/>
        </p:nvPicPr>
        <p:blipFill>
          <a:blip r:embed="rId3">
            <a:alphaModFix/>
          </a:blip>
          <a:stretch>
            <a:fillRect/>
          </a:stretch>
        </p:blipFill>
        <p:spPr>
          <a:xfrm>
            <a:off x="373350" y="973075"/>
            <a:ext cx="8397324" cy="41704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PuLP</a:t>
            </a:r>
            <a:endParaRPr/>
          </a:p>
        </p:txBody>
      </p:sp>
      <p:sp>
        <p:nvSpPr>
          <p:cNvPr id="199" name="Google Shape;199;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Variable -&gt;  </a:t>
            </a:r>
            <a:r>
              <a:rPr b="1" lang="en" sz="1650">
                <a:solidFill>
                  <a:schemeClr val="dk1"/>
                </a:solidFill>
                <a:highlight>
                  <a:srgbClr val="FFFFFE"/>
                </a:highlight>
                <a:latin typeface="Courier New"/>
                <a:ea typeface="Courier New"/>
                <a:cs typeface="Courier New"/>
                <a:sym typeface="Courier New"/>
              </a:rPr>
              <a:t>x1 = LpVariable(</a:t>
            </a:r>
            <a:r>
              <a:rPr b="1" lang="en" sz="1650">
                <a:solidFill>
                  <a:srgbClr val="A31515"/>
                </a:solidFill>
                <a:highlight>
                  <a:srgbClr val="FFFFFE"/>
                </a:highlight>
                <a:latin typeface="Courier New"/>
                <a:ea typeface="Courier New"/>
                <a:cs typeface="Courier New"/>
                <a:sym typeface="Courier New"/>
              </a:rPr>
              <a:t>"x1"</a:t>
            </a:r>
            <a:r>
              <a:rPr b="1" lang="en" sz="1650">
                <a:solidFill>
                  <a:schemeClr val="dk1"/>
                </a:solidFill>
                <a:highlight>
                  <a:srgbClr val="FFFFFE"/>
                </a:highlight>
                <a:latin typeface="Courier New"/>
                <a:ea typeface="Courier New"/>
                <a:cs typeface="Courier New"/>
                <a:sym typeface="Courier New"/>
              </a:rPr>
              <a:t>, </a:t>
            </a:r>
            <a:r>
              <a:rPr b="1" lang="en" sz="1650">
                <a:solidFill>
                  <a:srgbClr val="098156"/>
                </a:solidFill>
                <a:highlight>
                  <a:srgbClr val="FFFFFE"/>
                </a:highlight>
                <a:latin typeface="Courier New"/>
                <a:ea typeface="Courier New"/>
                <a:cs typeface="Courier New"/>
                <a:sym typeface="Courier New"/>
              </a:rPr>
              <a:t>0</a:t>
            </a:r>
            <a:r>
              <a:rPr b="1" lang="en" sz="1650">
                <a:solidFill>
                  <a:schemeClr val="dk1"/>
                </a:solidFill>
                <a:highlight>
                  <a:srgbClr val="FFFFFE"/>
                </a:highlight>
                <a:latin typeface="Courier New"/>
                <a:ea typeface="Courier New"/>
                <a:cs typeface="Courier New"/>
                <a:sym typeface="Courier New"/>
              </a:rPr>
              <a:t>, </a:t>
            </a:r>
            <a:r>
              <a:rPr b="1" lang="en" sz="1650">
                <a:solidFill>
                  <a:srgbClr val="0000FF"/>
                </a:solidFill>
                <a:highlight>
                  <a:srgbClr val="FFFFFE"/>
                </a:highlight>
                <a:latin typeface="Courier New"/>
                <a:ea typeface="Courier New"/>
                <a:cs typeface="Courier New"/>
                <a:sym typeface="Courier New"/>
              </a:rPr>
              <a:t>None</a:t>
            </a:r>
            <a:r>
              <a:rPr b="1" lang="en" sz="1650">
                <a:solidFill>
                  <a:schemeClr val="dk1"/>
                </a:solidFill>
                <a:highlight>
                  <a:srgbClr val="FFFFFE"/>
                </a:highlight>
                <a:latin typeface="Courier New"/>
                <a:ea typeface="Courier New"/>
                <a:cs typeface="Courier New"/>
                <a:sym typeface="Courier New"/>
              </a:rPr>
              <a:t>, LpInteger)</a:t>
            </a:r>
            <a:endParaRPr b="1" sz="1650">
              <a:solidFill>
                <a:schemeClr val="dk1"/>
              </a:solidFill>
              <a:highlight>
                <a:srgbClr val="FFFFFE"/>
              </a:highlight>
              <a:latin typeface="Courier New"/>
              <a:ea typeface="Courier New"/>
              <a:cs typeface="Courier New"/>
              <a:sym typeface="Courier New"/>
            </a:endParaRPr>
          </a:p>
          <a:p>
            <a:pPr indent="0" lvl="0" marL="0" rtl="0" algn="l">
              <a:spcBef>
                <a:spcPts val="1200"/>
              </a:spcBef>
              <a:spcAft>
                <a:spcPts val="0"/>
              </a:spcAft>
              <a:buNone/>
            </a:pPr>
            <a:r>
              <a:t/>
            </a:r>
            <a:endParaRPr b="1" sz="16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1200"/>
              </a:spcBef>
              <a:spcAft>
                <a:spcPts val="0"/>
              </a:spcAft>
              <a:buNone/>
            </a:pPr>
            <a:r>
              <a:rPr lang="en" sz="1700">
                <a:solidFill>
                  <a:schemeClr val="dk1"/>
                </a:solidFill>
                <a:highlight>
                  <a:srgbClr val="FFFFFE"/>
                </a:highlight>
                <a:latin typeface="Courier New"/>
                <a:ea typeface="Courier New"/>
                <a:cs typeface="Courier New"/>
                <a:sym typeface="Courier New"/>
              </a:rPr>
              <a:t>Problem -&gt; </a:t>
            </a:r>
            <a:r>
              <a:rPr b="1" lang="en" sz="1700">
                <a:solidFill>
                  <a:schemeClr val="dk1"/>
                </a:solidFill>
                <a:highlight>
                  <a:srgbClr val="FFFFFE"/>
                </a:highlight>
                <a:latin typeface="Courier New"/>
                <a:ea typeface="Courier New"/>
                <a:cs typeface="Courier New"/>
                <a:sym typeface="Courier New"/>
              </a:rPr>
              <a:t>problem = LpProblem(</a:t>
            </a:r>
            <a:r>
              <a:rPr b="1" lang="en" sz="1700">
                <a:solidFill>
                  <a:srgbClr val="A31515"/>
                </a:solidFill>
                <a:highlight>
                  <a:srgbClr val="FFFFFE"/>
                </a:highlight>
                <a:latin typeface="Courier New"/>
                <a:ea typeface="Courier New"/>
                <a:cs typeface="Courier New"/>
                <a:sym typeface="Courier New"/>
              </a:rPr>
              <a:t>"Room_Allocation"</a:t>
            </a:r>
            <a:r>
              <a:rPr b="1" lang="en" sz="1700">
                <a:solidFill>
                  <a:schemeClr val="dk1"/>
                </a:solidFill>
                <a:highlight>
                  <a:srgbClr val="FFFFFE"/>
                </a:highlight>
                <a:latin typeface="Courier New"/>
                <a:ea typeface="Courier New"/>
                <a:cs typeface="Courier New"/>
                <a:sym typeface="Courier New"/>
              </a:rPr>
              <a:t>, LpMaximize)</a:t>
            </a:r>
            <a:endParaRPr b="1" sz="17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7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750">
                <a:solidFill>
                  <a:schemeClr val="dk1"/>
                </a:solidFill>
                <a:highlight>
                  <a:srgbClr val="FFFFFE"/>
                </a:highlight>
                <a:latin typeface="Courier New"/>
                <a:ea typeface="Courier New"/>
                <a:cs typeface="Courier New"/>
                <a:sym typeface="Courier New"/>
              </a:rPr>
              <a:t>Optimization</a:t>
            </a:r>
            <a:r>
              <a:rPr b="1" lang="en" sz="1750">
                <a:solidFill>
                  <a:schemeClr val="dk1"/>
                </a:solidFill>
                <a:highlight>
                  <a:srgbClr val="FFFFFE"/>
                </a:highlight>
                <a:latin typeface="Courier New"/>
                <a:ea typeface="Courier New"/>
                <a:cs typeface="Courier New"/>
                <a:sym typeface="Courier New"/>
              </a:rPr>
              <a:t> -&gt; problem </a:t>
            </a:r>
            <a:r>
              <a:rPr b="1" lang="en" sz="1750">
                <a:solidFill>
                  <a:srgbClr val="A31515"/>
                </a:solidFill>
                <a:highlight>
                  <a:srgbClr val="FFFFFE"/>
                </a:highlight>
                <a:latin typeface="Courier New"/>
                <a:ea typeface="Courier New"/>
                <a:cs typeface="Courier New"/>
                <a:sym typeface="Courier New"/>
              </a:rPr>
              <a:t>+=</a:t>
            </a:r>
            <a:r>
              <a:rPr b="1" lang="en" sz="1750">
                <a:solidFill>
                  <a:schemeClr val="dk1"/>
                </a:solidFill>
                <a:highlight>
                  <a:srgbClr val="FFFFFE"/>
                </a:highlight>
                <a:latin typeface="Courier New"/>
                <a:ea typeface="Courier New"/>
                <a:cs typeface="Courier New"/>
                <a:sym typeface="Courier New"/>
              </a:rPr>
              <a:t> </a:t>
            </a:r>
            <a:r>
              <a:rPr b="1" lang="en" sz="1750">
                <a:solidFill>
                  <a:srgbClr val="098156"/>
                </a:solidFill>
                <a:highlight>
                  <a:srgbClr val="FFFFFE"/>
                </a:highlight>
                <a:latin typeface="Courier New"/>
                <a:ea typeface="Courier New"/>
                <a:cs typeface="Courier New"/>
                <a:sym typeface="Courier New"/>
              </a:rPr>
              <a:t>6</a:t>
            </a:r>
            <a:r>
              <a:rPr b="1" lang="en" sz="1750">
                <a:solidFill>
                  <a:schemeClr val="dk1"/>
                </a:solidFill>
                <a:highlight>
                  <a:srgbClr val="FFFFFE"/>
                </a:highlight>
                <a:latin typeface="Courier New"/>
                <a:ea typeface="Courier New"/>
                <a:cs typeface="Courier New"/>
                <a:sym typeface="Courier New"/>
              </a:rPr>
              <a:t>* x1 + </a:t>
            </a:r>
            <a:r>
              <a:rPr b="1" lang="en" sz="1750">
                <a:solidFill>
                  <a:srgbClr val="098156"/>
                </a:solidFill>
                <a:highlight>
                  <a:srgbClr val="FFFFFE"/>
                </a:highlight>
                <a:latin typeface="Courier New"/>
                <a:ea typeface="Courier New"/>
                <a:cs typeface="Courier New"/>
                <a:sym typeface="Courier New"/>
              </a:rPr>
              <a:t>4</a:t>
            </a:r>
            <a:r>
              <a:rPr b="1" lang="en" sz="1750">
                <a:solidFill>
                  <a:schemeClr val="dk1"/>
                </a:solidFill>
                <a:highlight>
                  <a:srgbClr val="FFFFFE"/>
                </a:highlight>
                <a:latin typeface="Courier New"/>
                <a:ea typeface="Courier New"/>
                <a:cs typeface="Courier New"/>
                <a:sym typeface="Courier New"/>
              </a:rPr>
              <a:t> * x2 + </a:t>
            </a:r>
            <a:r>
              <a:rPr b="1" lang="en" sz="1750">
                <a:solidFill>
                  <a:srgbClr val="098156"/>
                </a:solidFill>
                <a:highlight>
                  <a:srgbClr val="FFFFFE"/>
                </a:highlight>
                <a:latin typeface="Courier New"/>
                <a:ea typeface="Courier New"/>
                <a:cs typeface="Courier New"/>
                <a:sym typeface="Courier New"/>
              </a:rPr>
              <a:t>7</a:t>
            </a:r>
            <a:r>
              <a:rPr b="1" lang="en" sz="1750">
                <a:solidFill>
                  <a:schemeClr val="dk1"/>
                </a:solidFill>
                <a:highlight>
                  <a:srgbClr val="FFFFFE"/>
                </a:highlight>
                <a:latin typeface="Courier New"/>
                <a:ea typeface="Courier New"/>
                <a:cs typeface="Courier New"/>
                <a:sym typeface="Courier New"/>
              </a:rPr>
              <a:t> * x3 + </a:t>
            </a:r>
            <a:r>
              <a:rPr b="1" lang="en" sz="1750">
                <a:solidFill>
                  <a:srgbClr val="098156"/>
                </a:solidFill>
                <a:highlight>
                  <a:srgbClr val="FFFFFE"/>
                </a:highlight>
                <a:latin typeface="Courier New"/>
                <a:ea typeface="Courier New"/>
                <a:cs typeface="Courier New"/>
                <a:sym typeface="Courier New"/>
              </a:rPr>
              <a:t>5</a:t>
            </a:r>
            <a:r>
              <a:rPr b="1" lang="en" sz="1750">
                <a:solidFill>
                  <a:schemeClr val="dk1"/>
                </a:solidFill>
                <a:highlight>
                  <a:srgbClr val="FFFFFE"/>
                </a:highlight>
                <a:latin typeface="Courier New"/>
                <a:ea typeface="Courier New"/>
                <a:cs typeface="Courier New"/>
                <a:sym typeface="Courier New"/>
              </a:rPr>
              <a:t> * x4</a:t>
            </a:r>
            <a:endParaRPr b="1" sz="17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7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750">
                <a:solidFill>
                  <a:schemeClr val="dk1"/>
                </a:solidFill>
                <a:highlight>
                  <a:srgbClr val="FFFFFE"/>
                </a:highlight>
                <a:latin typeface="Courier New"/>
                <a:ea typeface="Courier New"/>
                <a:cs typeface="Courier New"/>
                <a:sym typeface="Courier New"/>
              </a:rPr>
              <a:t>Solve</a:t>
            </a:r>
            <a:r>
              <a:rPr b="1" lang="en" sz="1750">
                <a:solidFill>
                  <a:schemeClr val="dk1"/>
                </a:solidFill>
                <a:highlight>
                  <a:srgbClr val="FFFFFE"/>
                </a:highlight>
                <a:latin typeface="Courier New"/>
                <a:ea typeface="Courier New"/>
                <a:cs typeface="Courier New"/>
                <a:sym typeface="Courier New"/>
              </a:rPr>
              <a:t> -&gt; problem.solve() </a:t>
            </a:r>
            <a:r>
              <a:rPr lang="en" sz="1750">
                <a:solidFill>
                  <a:schemeClr val="dk1"/>
                </a:solidFill>
                <a:highlight>
                  <a:srgbClr val="FFFFFE"/>
                </a:highlight>
                <a:latin typeface="Courier New"/>
                <a:ea typeface="Courier New"/>
                <a:cs typeface="Courier New"/>
                <a:sym typeface="Courier New"/>
              </a:rPr>
              <a:t>method</a:t>
            </a:r>
            <a:endParaRPr sz="17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7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b="1" sz="170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311700" y="205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PuLP Implementation</a:t>
            </a:r>
            <a:endParaRPr/>
          </a:p>
        </p:txBody>
      </p:sp>
      <p:sp>
        <p:nvSpPr>
          <p:cNvPr id="205" name="Google Shape;205;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6" name="Google Shape;206;p31"/>
          <p:cNvPicPr preferRelativeResize="0"/>
          <p:nvPr/>
        </p:nvPicPr>
        <p:blipFill>
          <a:blip r:embed="rId3">
            <a:alphaModFix/>
          </a:blip>
          <a:stretch>
            <a:fillRect/>
          </a:stretch>
        </p:blipFill>
        <p:spPr>
          <a:xfrm>
            <a:off x="1157325" y="1017725"/>
            <a:ext cx="6577251" cy="4125774"/>
          </a:xfrm>
          <a:prstGeom prst="rect">
            <a:avLst/>
          </a:prstGeom>
          <a:noFill/>
          <a:ln>
            <a:noFill/>
          </a:ln>
        </p:spPr>
      </p:pic>
      <p:sp>
        <p:nvSpPr>
          <p:cNvPr id="207" name="Google Shape;207;p31"/>
          <p:cNvSpPr txBox="1"/>
          <p:nvPr/>
        </p:nvSpPr>
        <p:spPr>
          <a:xfrm>
            <a:off x="2852250" y="1519000"/>
            <a:ext cx="1003500" cy="159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Furniture</a:t>
            </a:r>
            <a:endParaRPr sz="11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1</a:t>
            </a:r>
            <a:endParaRPr/>
          </a:p>
        </p:txBody>
      </p:sp>
      <p:sp>
        <p:nvSpPr>
          <p:cNvPr id="61" name="Google Shape;61;p14"/>
          <p:cNvSpPr txBox="1"/>
          <p:nvPr>
            <p:ph idx="1" type="body"/>
          </p:nvPr>
        </p:nvSpPr>
        <p:spPr>
          <a:xfrm>
            <a:off x="311700" y="11613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Same rent for every room?</a:t>
            </a:r>
            <a:endParaRPr/>
          </a:p>
        </p:txBody>
      </p:sp>
      <p:grpSp>
        <p:nvGrpSpPr>
          <p:cNvPr id="62" name="Google Shape;62;p14"/>
          <p:cNvGrpSpPr/>
          <p:nvPr/>
        </p:nvGrpSpPr>
        <p:grpSpPr>
          <a:xfrm>
            <a:off x="2768225" y="2361400"/>
            <a:ext cx="4277400" cy="2062800"/>
            <a:chOff x="1839525" y="1906450"/>
            <a:chExt cx="4277400" cy="2062800"/>
          </a:xfrm>
        </p:grpSpPr>
        <p:sp>
          <p:nvSpPr>
            <p:cNvPr id="63" name="Google Shape;63;p14"/>
            <p:cNvSpPr/>
            <p:nvPr/>
          </p:nvSpPr>
          <p:spPr>
            <a:xfrm>
              <a:off x="1848525" y="1906450"/>
              <a:ext cx="4268400" cy="206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 name="Google Shape;64;p14"/>
            <p:cNvCxnSpPr>
              <a:endCxn id="63" idx="2"/>
            </p:cNvCxnSpPr>
            <p:nvPr/>
          </p:nvCxnSpPr>
          <p:spPr>
            <a:xfrm flipH="1">
              <a:off x="3982725" y="1933150"/>
              <a:ext cx="18000" cy="2036100"/>
            </a:xfrm>
            <a:prstGeom prst="straightConnector1">
              <a:avLst/>
            </a:prstGeom>
            <a:noFill/>
            <a:ln cap="flat" cmpd="sng" w="9525">
              <a:solidFill>
                <a:schemeClr val="dk2"/>
              </a:solidFill>
              <a:prstDash val="solid"/>
              <a:round/>
              <a:headEnd len="med" w="med" type="none"/>
              <a:tailEnd len="med" w="med" type="none"/>
            </a:ln>
          </p:spPr>
        </p:cxnSp>
        <p:cxnSp>
          <p:nvCxnSpPr>
            <p:cNvPr id="65" name="Google Shape;65;p14"/>
            <p:cNvCxnSpPr/>
            <p:nvPr/>
          </p:nvCxnSpPr>
          <p:spPr>
            <a:xfrm flipH="1" rot="10800000">
              <a:off x="1839525" y="2687750"/>
              <a:ext cx="2178900" cy="13500"/>
            </a:xfrm>
            <a:prstGeom prst="straightConnector1">
              <a:avLst/>
            </a:prstGeom>
            <a:noFill/>
            <a:ln cap="flat" cmpd="sng" w="9525">
              <a:solidFill>
                <a:schemeClr val="dk2"/>
              </a:solidFill>
              <a:prstDash val="solid"/>
              <a:round/>
              <a:headEnd len="med" w="med" type="none"/>
              <a:tailEnd len="med" w="med" type="none"/>
            </a:ln>
          </p:spPr>
        </p:cxnSp>
        <p:sp>
          <p:nvSpPr>
            <p:cNvPr id="66" name="Google Shape;66;p14"/>
            <p:cNvSpPr txBox="1"/>
            <p:nvPr/>
          </p:nvSpPr>
          <p:spPr>
            <a:xfrm>
              <a:off x="1963375" y="2134200"/>
              <a:ext cx="132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Guest Room</a:t>
              </a:r>
              <a:endParaRPr/>
            </a:p>
          </p:txBody>
        </p:sp>
        <p:sp>
          <p:nvSpPr>
            <p:cNvPr id="67" name="Google Shape;67;p14"/>
            <p:cNvSpPr txBox="1"/>
            <p:nvPr/>
          </p:nvSpPr>
          <p:spPr>
            <a:xfrm>
              <a:off x="2375300" y="3062875"/>
              <a:ext cx="10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Hall</a:t>
              </a:r>
              <a:endParaRPr/>
            </a:p>
          </p:txBody>
        </p:sp>
        <p:sp>
          <p:nvSpPr>
            <p:cNvPr id="68" name="Google Shape;68;p14"/>
            <p:cNvSpPr txBox="1"/>
            <p:nvPr/>
          </p:nvSpPr>
          <p:spPr>
            <a:xfrm>
              <a:off x="4500575" y="2750350"/>
              <a:ext cx="128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Bedroom</a:t>
              </a:r>
              <a:endParaRPr/>
            </a:p>
          </p:txBody>
        </p:sp>
      </p:grpSp>
      <p:pic>
        <p:nvPicPr>
          <p:cNvPr id="69" name="Google Shape;69;p14"/>
          <p:cNvPicPr preferRelativeResize="0"/>
          <p:nvPr/>
        </p:nvPicPr>
        <p:blipFill>
          <a:blip r:embed="rId3">
            <a:alphaModFix/>
          </a:blip>
          <a:stretch>
            <a:fillRect/>
          </a:stretch>
        </p:blipFill>
        <p:spPr>
          <a:xfrm>
            <a:off x="7333575" y="2361391"/>
            <a:ext cx="1498725" cy="1510074"/>
          </a:xfrm>
          <a:prstGeom prst="rect">
            <a:avLst/>
          </a:prstGeom>
          <a:noFill/>
          <a:ln>
            <a:noFill/>
          </a:ln>
        </p:spPr>
      </p:pic>
      <p:sp>
        <p:nvSpPr>
          <p:cNvPr id="70" name="Google Shape;70;p14"/>
          <p:cNvSpPr/>
          <p:nvPr/>
        </p:nvSpPr>
        <p:spPr>
          <a:xfrm>
            <a:off x="6614475" y="3139000"/>
            <a:ext cx="719100" cy="507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2226825" y="3210850"/>
            <a:ext cx="710700" cy="363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14"/>
          <p:cNvPicPr preferRelativeResize="0"/>
          <p:nvPr/>
        </p:nvPicPr>
        <p:blipFill>
          <a:blip r:embed="rId4">
            <a:alphaModFix/>
          </a:blip>
          <a:stretch>
            <a:fillRect/>
          </a:stretch>
        </p:blipFill>
        <p:spPr>
          <a:xfrm>
            <a:off x="0" y="2514975"/>
            <a:ext cx="2061745" cy="2062800"/>
          </a:xfrm>
          <a:prstGeom prst="rect">
            <a:avLst/>
          </a:prstGeom>
          <a:noFill/>
          <a:ln>
            <a:noFill/>
          </a:ln>
        </p:spPr>
      </p:pic>
      <p:pic>
        <p:nvPicPr>
          <p:cNvPr id="73" name="Google Shape;73;p14"/>
          <p:cNvPicPr preferRelativeResize="0"/>
          <p:nvPr/>
        </p:nvPicPr>
        <p:blipFill>
          <a:blip r:embed="rId5">
            <a:alphaModFix/>
          </a:blip>
          <a:stretch>
            <a:fillRect/>
          </a:stretch>
        </p:blipFill>
        <p:spPr>
          <a:xfrm>
            <a:off x="3478175" y="121625"/>
            <a:ext cx="2857500" cy="1600200"/>
          </a:xfrm>
          <a:prstGeom prst="rect">
            <a:avLst/>
          </a:prstGeom>
          <a:noFill/>
          <a:ln>
            <a:noFill/>
          </a:ln>
        </p:spPr>
      </p:pic>
      <p:sp>
        <p:nvSpPr>
          <p:cNvPr id="74" name="Google Shape;74;p14"/>
          <p:cNvSpPr/>
          <p:nvPr/>
        </p:nvSpPr>
        <p:spPr>
          <a:xfrm>
            <a:off x="4022100" y="1879225"/>
            <a:ext cx="549900" cy="11001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5167850" y="1925050"/>
            <a:ext cx="458400" cy="1054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txBox="1"/>
          <p:nvPr>
            <p:ph type="title"/>
          </p:nvPr>
        </p:nvSpPr>
        <p:spPr>
          <a:xfrm>
            <a:off x="265575" y="45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Hostel Allocation</a:t>
            </a:r>
            <a:endParaRPr/>
          </a:p>
        </p:txBody>
      </p:sp>
      <p:sp>
        <p:nvSpPr>
          <p:cNvPr id="213" name="Google Shape;213;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Maximization Problem</a:t>
            </a:r>
            <a:endParaRPr/>
          </a:p>
        </p:txBody>
      </p:sp>
      <p:pic>
        <p:nvPicPr>
          <p:cNvPr id="214" name="Google Shape;214;p32"/>
          <p:cNvPicPr preferRelativeResize="0"/>
          <p:nvPr/>
        </p:nvPicPr>
        <p:blipFill rotWithShape="1">
          <a:blip r:embed="rId3">
            <a:alphaModFix/>
          </a:blip>
          <a:srcRect b="4761" l="0" r="0" t="7541"/>
          <a:stretch/>
        </p:blipFill>
        <p:spPr>
          <a:xfrm>
            <a:off x="1258800" y="1668400"/>
            <a:ext cx="6534150" cy="3106400"/>
          </a:xfrm>
          <a:prstGeom prst="rect">
            <a:avLst/>
          </a:prstGeom>
          <a:noFill/>
          <a:ln>
            <a:noFill/>
          </a:ln>
        </p:spPr>
      </p:pic>
      <p:sp>
        <p:nvSpPr>
          <p:cNvPr id="215" name="Google Shape;215;p32"/>
          <p:cNvSpPr/>
          <p:nvPr/>
        </p:nvSpPr>
        <p:spPr>
          <a:xfrm>
            <a:off x="2636975" y="678425"/>
            <a:ext cx="1870500" cy="953100"/>
          </a:xfrm>
          <a:prstGeom prst="wedgeEllipseCallout">
            <a:avLst>
              <a:gd fmla="val 957" name="adj1"/>
              <a:gd fmla="val 70764"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t>Renter </a:t>
            </a:r>
            <a:r>
              <a:rPr b="1" lang="en" sz="1600"/>
              <a:t>i</a:t>
            </a:r>
            <a:r>
              <a:rPr lang="en" sz="1600"/>
              <a:t>’s value for floor </a:t>
            </a:r>
            <a:r>
              <a:rPr b="1" lang="en" sz="1600"/>
              <a:t>j </a:t>
            </a:r>
            <a:endParaRPr sz="1600"/>
          </a:p>
        </p:txBody>
      </p:sp>
      <p:sp>
        <p:nvSpPr>
          <p:cNvPr id="216" name="Google Shape;216;p32"/>
          <p:cNvSpPr/>
          <p:nvPr/>
        </p:nvSpPr>
        <p:spPr>
          <a:xfrm>
            <a:off x="4572000" y="643300"/>
            <a:ext cx="2341200" cy="1025100"/>
          </a:xfrm>
          <a:prstGeom prst="wedgeRoundRectCallout">
            <a:avLst>
              <a:gd fmla="val -60639" name="adj1"/>
              <a:gd fmla="val 80957" name="adj2"/>
              <a:gd fmla="val 0" name="adj3"/>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t>x</a:t>
            </a:r>
            <a:r>
              <a:rPr b="1" baseline="-25000" lang="en" sz="2400"/>
              <a:t>ij</a:t>
            </a:r>
            <a:r>
              <a:rPr baseline="-25000" lang="en" sz="2400"/>
              <a:t> </a:t>
            </a:r>
            <a:r>
              <a:rPr lang="en"/>
              <a:t>is 1 when renter </a:t>
            </a:r>
            <a:r>
              <a:rPr b="1" lang="en"/>
              <a:t>i</a:t>
            </a:r>
            <a:r>
              <a:rPr lang="en"/>
              <a:t> will be assigned floor </a:t>
            </a:r>
            <a:r>
              <a:rPr b="1" lang="en"/>
              <a:t>j</a:t>
            </a:r>
            <a:endParaRPr b="1"/>
          </a:p>
        </p:txBody>
      </p:sp>
      <p:sp>
        <p:nvSpPr>
          <p:cNvPr id="217" name="Google Shape;217;p32"/>
          <p:cNvSpPr/>
          <p:nvPr/>
        </p:nvSpPr>
        <p:spPr>
          <a:xfrm>
            <a:off x="5267225" y="1867425"/>
            <a:ext cx="2176200" cy="1025100"/>
          </a:xfrm>
          <a:prstGeom prst="cloudCallout">
            <a:avLst>
              <a:gd fmla="val -57380" name="adj1"/>
              <a:gd fmla="val 41189"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renter can be allotted at max one floor</a:t>
            </a:r>
            <a:endParaRPr/>
          </a:p>
        </p:txBody>
      </p:sp>
      <p:sp>
        <p:nvSpPr>
          <p:cNvPr id="218" name="Google Shape;218;p32"/>
          <p:cNvSpPr/>
          <p:nvPr/>
        </p:nvSpPr>
        <p:spPr>
          <a:xfrm>
            <a:off x="5267225" y="2950825"/>
            <a:ext cx="2176200" cy="1025100"/>
          </a:xfrm>
          <a:prstGeom prst="cloudCallout">
            <a:avLst>
              <a:gd fmla="val -59074" name="adj1"/>
              <a:gd fmla="val 27219"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floor can be allotted to at max Cj renters</a:t>
            </a:r>
            <a:endParaRPr/>
          </a:p>
        </p:txBody>
      </p:sp>
      <p:sp>
        <p:nvSpPr>
          <p:cNvPr id="219" name="Google Shape;219;p32"/>
          <p:cNvSpPr/>
          <p:nvPr/>
        </p:nvSpPr>
        <p:spPr>
          <a:xfrm>
            <a:off x="5530650" y="4118400"/>
            <a:ext cx="1744500" cy="1025100"/>
          </a:xfrm>
          <a:prstGeom prst="cloudCallout">
            <a:avLst>
              <a:gd fmla="val -60567" name="adj1"/>
              <a:gd fmla="val 9536"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Non-</a:t>
            </a:r>
            <a:endParaRPr/>
          </a:p>
          <a:p>
            <a:pPr indent="0" lvl="0" marL="0" rtl="0" algn="l">
              <a:spcBef>
                <a:spcPts val="0"/>
              </a:spcBef>
              <a:spcAft>
                <a:spcPts val="0"/>
              </a:spcAft>
              <a:buNone/>
            </a:pPr>
            <a:r>
              <a:rPr lang="en"/>
              <a:t>negativity constraint</a:t>
            </a:r>
            <a:endParaRPr/>
          </a:p>
        </p:txBody>
      </p:sp>
      <p:sp>
        <p:nvSpPr>
          <p:cNvPr id="220" name="Google Shape;220;p32"/>
          <p:cNvSpPr txBox="1"/>
          <p:nvPr/>
        </p:nvSpPr>
        <p:spPr>
          <a:xfrm>
            <a:off x="3473375" y="3465925"/>
            <a:ext cx="1977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dk2"/>
                </a:solidFill>
              </a:rPr>
              <a:t>C</a:t>
            </a:r>
            <a:endParaRPr sz="2300">
              <a:solidFill>
                <a:schemeClr val="dk2"/>
              </a:solidFill>
            </a:endParaRPr>
          </a:p>
        </p:txBody>
      </p:sp>
      <p:sp>
        <p:nvSpPr>
          <p:cNvPr id="221" name="Google Shape;221;p32"/>
          <p:cNvSpPr/>
          <p:nvPr/>
        </p:nvSpPr>
        <p:spPr>
          <a:xfrm>
            <a:off x="3434275" y="3552950"/>
            <a:ext cx="466800" cy="3756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Cj</a:t>
            </a:r>
            <a:endParaRPr sz="1200"/>
          </a:p>
        </p:txBody>
      </p:sp>
      <p:sp>
        <p:nvSpPr>
          <p:cNvPr id="222" name="Google Shape;222;p32"/>
          <p:cNvSpPr/>
          <p:nvPr/>
        </p:nvSpPr>
        <p:spPr>
          <a:xfrm>
            <a:off x="3841375" y="3975925"/>
            <a:ext cx="1689300" cy="305100"/>
          </a:xfrm>
          <a:prstGeom prst="wedgeRoundRectCallout">
            <a:avLst>
              <a:gd fmla="val -49741" name="adj1"/>
              <a:gd fmla="val -9006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Capacity of floor j</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6" name="Shape 226"/>
        <p:cNvGrpSpPr/>
        <p:nvPr/>
      </p:nvGrpSpPr>
      <p:grpSpPr>
        <a:xfrm>
          <a:off x="0" y="0"/>
          <a:ext cx="0" cy="0"/>
          <a:chOff x="0" y="0"/>
          <a:chExt cx="0" cy="0"/>
        </a:xfrm>
      </p:grpSpPr>
      <p:sp>
        <p:nvSpPr>
          <p:cNvPr id="227" name="Google Shape;22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of Hostel Allocation</a:t>
            </a:r>
            <a:endParaRPr/>
          </a:p>
        </p:txBody>
      </p:sp>
      <p:sp>
        <p:nvSpPr>
          <p:cNvPr id="228" name="Google Shape;228;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TODO:</a:t>
            </a:r>
            <a:endParaRPr/>
          </a:p>
          <a:p>
            <a:pPr indent="-342900" lvl="0" marL="457200" rtl="0" algn="l">
              <a:spcBef>
                <a:spcPts val="1200"/>
              </a:spcBef>
              <a:spcAft>
                <a:spcPts val="0"/>
              </a:spcAft>
              <a:buSzPts val="1800"/>
              <a:buAutoNum type="arabicPeriod"/>
            </a:pPr>
            <a:r>
              <a:rPr lang="en"/>
              <a:t>Add the </a:t>
            </a:r>
            <a:r>
              <a:rPr lang="en"/>
              <a:t>problem</a:t>
            </a:r>
            <a:r>
              <a:rPr lang="en"/>
              <a:t> values</a:t>
            </a:r>
            <a:endParaRPr/>
          </a:p>
          <a:p>
            <a:pPr indent="-342900" lvl="0" marL="457200" rtl="0" algn="l">
              <a:spcBef>
                <a:spcPts val="0"/>
              </a:spcBef>
              <a:spcAft>
                <a:spcPts val="0"/>
              </a:spcAft>
              <a:buSzPts val="1800"/>
              <a:buAutoNum type="arabicPeriod"/>
            </a:pPr>
            <a:r>
              <a:rPr lang="en"/>
              <a:t>Normalize the values</a:t>
            </a:r>
            <a:endParaRPr/>
          </a:p>
          <a:p>
            <a:pPr indent="-342900" lvl="0" marL="457200" rtl="0" algn="l">
              <a:spcBef>
                <a:spcPts val="0"/>
              </a:spcBef>
              <a:spcAft>
                <a:spcPts val="0"/>
              </a:spcAft>
              <a:buSzPts val="1800"/>
              <a:buAutoNum type="arabicPeriod"/>
            </a:pPr>
            <a:r>
              <a:rPr lang="en"/>
              <a:t>Add the solution values</a:t>
            </a:r>
            <a:endParaRPr/>
          </a:p>
          <a:p>
            <a:pPr indent="-342900" lvl="0" marL="457200" rtl="0" algn="l">
              <a:spcBef>
                <a:spcPts val="0"/>
              </a:spcBef>
              <a:spcAft>
                <a:spcPts val="0"/>
              </a:spcAft>
              <a:buSzPts val="1800"/>
              <a:buAutoNum type="arabicPeriod"/>
            </a:pPr>
            <a:r>
              <a:rPr lang="en"/>
              <a:t>Do analysis on Maximum Welfare</a:t>
            </a:r>
            <a:endParaRPr/>
          </a:p>
          <a:p>
            <a:pPr indent="-342900" lvl="0" marL="457200" rtl="0" algn="l">
              <a:spcBef>
                <a:spcPts val="0"/>
              </a:spcBef>
              <a:spcAft>
                <a:spcPts val="0"/>
              </a:spcAft>
              <a:buSzPts val="1800"/>
              <a:buAutoNum type="arabicPeriod"/>
            </a:pPr>
            <a:r>
              <a:rPr lang="en"/>
              <a:t>Do analysis on Envy-freeness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a:t>
            </a:r>
            <a:endParaRPr/>
          </a:p>
        </p:txBody>
      </p:sp>
      <p:sp>
        <p:nvSpPr>
          <p:cNvPr id="234" name="Google Shape;234;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5" name="Google Shape;235;p34"/>
          <p:cNvPicPr preferRelativeResize="0"/>
          <p:nvPr/>
        </p:nvPicPr>
        <p:blipFill rotWithShape="1">
          <a:blip r:embed="rId3">
            <a:alphaModFix/>
          </a:blip>
          <a:srcRect b="61528" l="0" r="4434" t="1379"/>
          <a:stretch/>
        </p:blipFill>
        <p:spPr>
          <a:xfrm>
            <a:off x="311700" y="1460025"/>
            <a:ext cx="3703825" cy="2967150"/>
          </a:xfrm>
          <a:prstGeom prst="rect">
            <a:avLst/>
          </a:prstGeom>
          <a:noFill/>
          <a:ln>
            <a:noFill/>
          </a:ln>
        </p:spPr>
      </p:pic>
      <p:pic>
        <p:nvPicPr>
          <p:cNvPr id="236" name="Google Shape;236;p34"/>
          <p:cNvPicPr preferRelativeResize="0"/>
          <p:nvPr/>
        </p:nvPicPr>
        <p:blipFill rotWithShape="1">
          <a:blip r:embed="rId3">
            <a:alphaModFix/>
          </a:blip>
          <a:srcRect b="0" l="2978" r="7319" t="38164"/>
          <a:stretch/>
        </p:blipFill>
        <p:spPr>
          <a:xfrm>
            <a:off x="4714475" y="0"/>
            <a:ext cx="3148425" cy="4479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2" name="Google Shape;242;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3" name="Google Shape;243;p35"/>
          <p:cNvPicPr preferRelativeResize="0"/>
          <p:nvPr/>
        </p:nvPicPr>
        <p:blipFill>
          <a:blip r:embed="rId3">
            <a:alphaModFix/>
          </a:blip>
          <a:stretch>
            <a:fillRect/>
          </a:stretch>
        </p:blipFill>
        <p:spPr>
          <a:xfrm>
            <a:off x="2440350" y="763950"/>
            <a:ext cx="3259600" cy="41934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Calculation of Normalised value</a:t>
            </a:r>
            <a:endParaRPr/>
          </a:p>
        </p:txBody>
      </p:sp>
      <p:sp>
        <p:nvSpPr>
          <p:cNvPr id="249" name="Google Shape;249;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Eg. </a:t>
            </a:r>
            <a:endParaRPr/>
          </a:p>
          <a:p>
            <a:pPr indent="0" lvl="0" marL="0" rtl="0" algn="l">
              <a:spcBef>
                <a:spcPts val="1200"/>
              </a:spcBef>
              <a:spcAft>
                <a:spcPts val="0"/>
              </a:spcAft>
              <a:buNone/>
            </a:pPr>
            <a:r>
              <a:rPr lang="en"/>
              <a:t>Consider 2</a:t>
            </a:r>
            <a:r>
              <a:rPr baseline="30000" lang="en"/>
              <a:t>nd</a:t>
            </a:r>
            <a:r>
              <a:rPr lang="en"/>
              <a:t> Renter:</a:t>
            </a:r>
            <a:endParaRPr/>
          </a:p>
          <a:p>
            <a:pPr indent="0" lvl="0" marL="0" rtl="0" algn="l">
              <a:spcBef>
                <a:spcPts val="1200"/>
              </a:spcBef>
              <a:spcAft>
                <a:spcPts val="0"/>
              </a:spcAft>
              <a:buNone/>
            </a:pPr>
            <a:r>
              <a:rPr lang="en"/>
              <a:t>2*4 * x + 4*3 * x = 20</a:t>
            </a:r>
            <a:endParaRPr/>
          </a:p>
          <a:p>
            <a:pPr indent="0" lvl="0" marL="0" rtl="0" algn="l">
              <a:spcBef>
                <a:spcPts val="1200"/>
              </a:spcBef>
              <a:spcAft>
                <a:spcPts val="0"/>
              </a:spcAft>
              <a:buNone/>
            </a:pPr>
            <a:r>
              <a:rPr lang="en"/>
              <a:t>Therefore x = 1</a:t>
            </a:r>
            <a:endParaRPr/>
          </a:p>
          <a:p>
            <a:pPr indent="0" lvl="0" marL="0" rtl="0" algn="l">
              <a:spcBef>
                <a:spcPts val="1200"/>
              </a:spcBef>
              <a:spcAft>
                <a:spcPts val="0"/>
              </a:spcAft>
              <a:buNone/>
            </a:pPr>
            <a:r>
              <a:rPr lang="en"/>
              <a:t>Normalized Value for Floor 1:   2*4 * 1 = 8</a:t>
            </a:r>
            <a:endParaRPr/>
          </a:p>
          <a:p>
            <a:pPr indent="0" lvl="0" marL="0" rtl="0" algn="l">
              <a:spcBef>
                <a:spcPts val="1200"/>
              </a:spcBef>
              <a:spcAft>
                <a:spcPts val="1200"/>
              </a:spcAft>
              <a:buNone/>
            </a:pPr>
            <a:r>
              <a:rPr lang="en"/>
              <a:t>Normalized Value for Floor 2:  4*3* 1 = 12</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a:t>
            </a:r>
            <a:endParaRPr/>
          </a:p>
        </p:txBody>
      </p:sp>
      <p:sp>
        <p:nvSpPr>
          <p:cNvPr id="255" name="Google Shape;255;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6" name="Google Shape;256;p37"/>
          <p:cNvPicPr preferRelativeResize="0"/>
          <p:nvPr/>
        </p:nvPicPr>
        <p:blipFill>
          <a:blip r:embed="rId3">
            <a:alphaModFix/>
          </a:blip>
          <a:stretch>
            <a:fillRect/>
          </a:stretch>
        </p:blipFill>
        <p:spPr>
          <a:xfrm>
            <a:off x="1898200" y="71350"/>
            <a:ext cx="5064350" cy="5005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a:t>
            </a:r>
            <a:endParaRPr/>
          </a:p>
        </p:txBody>
      </p:sp>
      <p:sp>
        <p:nvSpPr>
          <p:cNvPr id="262" name="Google Shape;262;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3" name="Google Shape;263;p38"/>
          <p:cNvPicPr preferRelativeResize="0"/>
          <p:nvPr/>
        </p:nvPicPr>
        <p:blipFill>
          <a:blip r:embed="rId3">
            <a:alphaModFix/>
          </a:blip>
          <a:stretch>
            <a:fillRect/>
          </a:stretch>
        </p:blipFill>
        <p:spPr>
          <a:xfrm>
            <a:off x="0" y="1152475"/>
            <a:ext cx="9144002" cy="3991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
        <p:nvSpPr>
          <p:cNvPr id="269" name="Google Shape;269;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00050" lvl="0" marL="457200" rtl="0" algn="l">
              <a:spcBef>
                <a:spcPts val="0"/>
              </a:spcBef>
              <a:spcAft>
                <a:spcPts val="0"/>
              </a:spcAft>
              <a:buSzPts val="2700"/>
              <a:buChar char="-"/>
            </a:pPr>
            <a:r>
              <a:rPr lang="en" sz="2700"/>
              <a:t>LP to do </a:t>
            </a:r>
            <a:r>
              <a:rPr lang="en" sz="2700"/>
              <a:t>the fair house allocation and Hostel allocation with help of PuLP library in python.</a:t>
            </a:r>
            <a:endParaRPr sz="2700"/>
          </a:p>
          <a:p>
            <a:pPr indent="-400050" lvl="0" marL="457200" rtl="0" algn="l">
              <a:spcBef>
                <a:spcPts val="0"/>
              </a:spcBef>
              <a:spcAft>
                <a:spcPts val="0"/>
              </a:spcAft>
              <a:buSzPts val="2700"/>
              <a:buChar char="-"/>
            </a:pPr>
            <a:r>
              <a:rPr lang="en" sz="2700"/>
              <a:t>First step is to do maximum welfare assignment</a:t>
            </a:r>
            <a:endParaRPr sz="2700"/>
          </a:p>
          <a:p>
            <a:pPr indent="-400050" lvl="0" marL="457200" rtl="0" algn="l">
              <a:spcBef>
                <a:spcPts val="0"/>
              </a:spcBef>
              <a:spcAft>
                <a:spcPts val="0"/>
              </a:spcAft>
              <a:buSzPts val="2700"/>
              <a:buChar char="-"/>
            </a:pPr>
            <a:r>
              <a:rPr lang="en" sz="2700"/>
              <a:t>Second is to ensure envy-freeness</a:t>
            </a:r>
            <a:endParaRPr sz="27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Scope</a:t>
            </a:r>
            <a:endParaRPr/>
          </a:p>
        </p:txBody>
      </p:sp>
      <p:sp>
        <p:nvSpPr>
          <p:cNvPr id="275" name="Google Shape;275;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 sz="2400"/>
              <a:t>Improve as per suggestions from guide</a:t>
            </a:r>
            <a:endParaRPr sz="2400"/>
          </a:p>
          <a:p>
            <a:pPr indent="-381000" lvl="0" marL="457200" rtl="0" algn="l">
              <a:spcBef>
                <a:spcPts val="0"/>
              </a:spcBef>
              <a:spcAft>
                <a:spcPts val="0"/>
              </a:spcAft>
              <a:buSzPts val="2400"/>
              <a:buChar char="-"/>
            </a:pPr>
            <a:r>
              <a:rPr lang="en" sz="2400"/>
              <a:t>Implement spliddit like application for other goods as well</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THANK YOU!!</a:t>
            </a:r>
            <a:endParaRPr/>
          </a:p>
        </p:txBody>
      </p:sp>
      <p:sp>
        <p:nvSpPr>
          <p:cNvPr id="281" name="Google Shape;281;p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2</a:t>
            </a:r>
            <a:endParaRPr/>
          </a:p>
        </p:txBody>
      </p:sp>
      <p:sp>
        <p:nvSpPr>
          <p:cNvPr id="81" name="Google Shape;81;p15"/>
          <p:cNvSpPr txBox="1"/>
          <p:nvPr>
            <p:ph idx="1" type="body"/>
          </p:nvPr>
        </p:nvSpPr>
        <p:spPr>
          <a:xfrm>
            <a:off x="311700" y="11613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Same rent for every floor?</a:t>
            </a:r>
            <a:endParaRPr/>
          </a:p>
        </p:txBody>
      </p:sp>
      <p:pic>
        <p:nvPicPr>
          <p:cNvPr id="82" name="Google Shape;82;p15"/>
          <p:cNvPicPr preferRelativeResize="0"/>
          <p:nvPr/>
        </p:nvPicPr>
        <p:blipFill>
          <a:blip r:embed="rId3">
            <a:alphaModFix/>
          </a:blip>
          <a:stretch>
            <a:fillRect/>
          </a:stretch>
        </p:blipFill>
        <p:spPr>
          <a:xfrm>
            <a:off x="399525" y="2737741"/>
            <a:ext cx="1498725" cy="1510074"/>
          </a:xfrm>
          <a:prstGeom prst="rect">
            <a:avLst/>
          </a:prstGeom>
          <a:noFill/>
          <a:ln>
            <a:noFill/>
          </a:ln>
        </p:spPr>
      </p:pic>
      <p:sp>
        <p:nvSpPr>
          <p:cNvPr id="83" name="Google Shape;83;p15"/>
          <p:cNvSpPr/>
          <p:nvPr/>
        </p:nvSpPr>
        <p:spPr>
          <a:xfrm>
            <a:off x="6614475" y="3139000"/>
            <a:ext cx="719100" cy="507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2226825" y="3210850"/>
            <a:ext cx="710700" cy="363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15"/>
          <p:cNvPicPr preferRelativeResize="0"/>
          <p:nvPr/>
        </p:nvPicPr>
        <p:blipFill>
          <a:blip r:embed="rId4">
            <a:alphaModFix/>
          </a:blip>
          <a:stretch>
            <a:fillRect/>
          </a:stretch>
        </p:blipFill>
        <p:spPr>
          <a:xfrm>
            <a:off x="7127925" y="2361400"/>
            <a:ext cx="2061745" cy="2062800"/>
          </a:xfrm>
          <a:prstGeom prst="rect">
            <a:avLst/>
          </a:prstGeom>
          <a:noFill/>
          <a:ln>
            <a:noFill/>
          </a:ln>
        </p:spPr>
      </p:pic>
      <p:pic>
        <p:nvPicPr>
          <p:cNvPr id="86" name="Google Shape;86;p15"/>
          <p:cNvPicPr preferRelativeResize="0"/>
          <p:nvPr/>
        </p:nvPicPr>
        <p:blipFill>
          <a:blip r:embed="rId5">
            <a:alphaModFix/>
          </a:blip>
          <a:stretch>
            <a:fillRect/>
          </a:stretch>
        </p:blipFill>
        <p:spPr>
          <a:xfrm>
            <a:off x="3047163" y="1567988"/>
            <a:ext cx="3288513" cy="309998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87" name="Google Shape;287;p42"/>
          <p:cNvSpPr txBox="1"/>
          <p:nvPr>
            <p:ph idx="1" type="body"/>
          </p:nvPr>
        </p:nvSpPr>
        <p:spPr>
          <a:xfrm>
            <a:off x="311700" y="1152475"/>
            <a:ext cx="8520600" cy="3744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solidFill>
                  <a:schemeClr val="dk1"/>
                </a:solidFill>
                <a:highlight>
                  <a:srgbClr val="FFFFFF"/>
                </a:highlight>
              </a:rPr>
              <a:t>Edwin KP Chong and Stanislaw H Zak. An introduction to optimization, volume 75. John Wiley &amp; Sons, 2013.</a:t>
            </a:r>
            <a:endParaRPr sz="2000">
              <a:solidFill>
                <a:schemeClr val="dk1"/>
              </a:solidFill>
              <a:highlight>
                <a:srgbClr val="FFFFFF"/>
              </a:highlight>
            </a:endParaRPr>
          </a:p>
          <a:p>
            <a:pPr indent="-355600" lvl="0" marL="457200" rtl="0" algn="l">
              <a:lnSpc>
                <a:spcPct val="100000"/>
              </a:lnSpc>
              <a:spcBef>
                <a:spcPts val="0"/>
              </a:spcBef>
              <a:spcAft>
                <a:spcPts val="0"/>
              </a:spcAft>
              <a:buClr>
                <a:schemeClr val="dk1"/>
              </a:buClr>
              <a:buSzPts val="2000"/>
              <a:buChar char="-"/>
            </a:pPr>
            <a:r>
              <a:rPr lang="en" sz="2000">
                <a:solidFill>
                  <a:schemeClr val="dk1"/>
                </a:solidFill>
              </a:rPr>
              <a:t>Ya’akov (Kobi) Gal, Moshe Mash, Ariel D. Procaccia, and Yair Zick. Which is the fairest (rent division) of them all? In Proceedings of the 2016 ACM Conference on Economics and Computation, EC ’16, page 67–84, New York, NY, USA, 2016. Association for Computing Machinery. ISBN 9781450339360. doi: 10.1145/2940716.2940724. URL https://doi.org/10.1145/2940716.2940724.</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 sz="2000">
                <a:solidFill>
                  <a:schemeClr val="dk1"/>
                </a:solidFill>
              </a:rPr>
              <a:t>Stuart Mitchell, Michael O Sullivan, and Iain Dunning. Pulp:a linear programming toolkit for python. The University of Auckland, Auckland, New Zealand, 65, 2011.</a:t>
            </a:r>
            <a:endParaRPr sz="20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1" name="Shape 291"/>
        <p:cNvGrpSpPr/>
        <p:nvPr/>
      </p:nvGrpSpPr>
      <p:grpSpPr>
        <a:xfrm>
          <a:off x="0" y="0"/>
          <a:ext cx="0" cy="0"/>
          <a:chOff x="0" y="0"/>
          <a:chExt cx="0" cy="0"/>
        </a:xfrm>
      </p:grpSpPr>
      <p:sp>
        <p:nvSpPr>
          <p:cNvPr id="292" name="Google Shape;29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TODO:</a:t>
            </a:r>
            <a:endParaRPr/>
          </a:p>
        </p:txBody>
      </p:sp>
      <p:sp>
        <p:nvSpPr>
          <p:cNvPr id="293" name="Google Shape;293;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Analysis of Envy-freeness by considering capacity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LP?</a:t>
            </a:r>
            <a:endParaRPr/>
          </a:p>
        </p:txBody>
      </p:sp>
      <p:sp>
        <p:nvSpPr>
          <p:cNvPr id="92" name="Google Shape;92;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Linear Objective </a:t>
            </a:r>
            <a:endParaRPr/>
          </a:p>
          <a:p>
            <a:pPr indent="0" lvl="0" marL="0" rtl="0" algn="l">
              <a:spcBef>
                <a:spcPts val="1200"/>
              </a:spcBef>
              <a:spcAft>
                <a:spcPts val="0"/>
              </a:spcAft>
              <a:buNone/>
            </a:pPr>
            <a:r>
              <a:rPr lang="en"/>
              <a:t>and Linear inequalities</a:t>
            </a:r>
            <a:endParaRPr/>
          </a:p>
          <a:p>
            <a:pPr indent="-339725" lvl="0" marL="457200" rtl="0" algn="l">
              <a:spcBef>
                <a:spcPts val="1200"/>
              </a:spcBef>
              <a:spcAft>
                <a:spcPts val="0"/>
              </a:spcAft>
              <a:buClr>
                <a:srgbClr val="333333"/>
              </a:buClr>
              <a:buSzPts val="1750"/>
              <a:buFont typeface="Roboto"/>
              <a:buChar char="-"/>
            </a:pPr>
            <a:r>
              <a:rPr lang="en" sz="1750">
                <a:solidFill>
                  <a:srgbClr val="333333"/>
                </a:solidFill>
                <a:highlight>
                  <a:srgbClr val="FFFFFF"/>
                </a:highlight>
                <a:latin typeface="Roboto"/>
                <a:ea typeface="Roboto"/>
                <a:cs typeface="Roboto"/>
                <a:sym typeface="Roboto"/>
              </a:rPr>
              <a:t>A method of optimising </a:t>
            </a:r>
            <a:endParaRPr sz="1750">
              <a:solidFill>
                <a:srgbClr val="333333"/>
              </a:solidFill>
              <a:highlight>
                <a:srgbClr val="FFFFFF"/>
              </a:highlight>
              <a:latin typeface="Roboto"/>
              <a:ea typeface="Roboto"/>
              <a:cs typeface="Roboto"/>
              <a:sym typeface="Roboto"/>
            </a:endParaRPr>
          </a:p>
          <a:p>
            <a:pPr indent="0" lvl="0" marL="0" rtl="0" algn="l">
              <a:spcBef>
                <a:spcPts val="1200"/>
              </a:spcBef>
              <a:spcAft>
                <a:spcPts val="0"/>
              </a:spcAft>
              <a:buNone/>
            </a:pPr>
            <a:r>
              <a:rPr lang="en" sz="1750">
                <a:solidFill>
                  <a:srgbClr val="333333"/>
                </a:solidFill>
                <a:highlight>
                  <a:srgbClr val="FFFFFF"/>
                </a:highlight>
                <a:latin typeface="Roboto"/>
                <a:ea typeface="Roboto"/>
                <a:cs typeface="Roboto"/>
                <a:sym typeface="Roboto"/>
              </a:rPr>
              <a:t>operations with some constraints</a:t>
            </a:r>
            <a:endParaRPr sz="2500"/>
          </a:p>
          <a:p>
            <a:pPr indent="0" lvl="0" marL="0" rtl="0" algn="l">
              <a:spcBef>
                <a:spcPts val="1200"/>
              </a:spcBef>
              <a:spcAft>
                <a:spcPts val="1200"/>
              </a:spcAft>
              <a:buNone/>
            </a:pPr>
            <a:r>
              <a:t/>
            </a:r>
            <a:endParaRPr/>
          </a:p>
        </p:txBody>
      </p:sp>
      <p:pic>
        <p:nvPicPr>
          <p:cNvPr id="93" name="Google Shape;93;p16"/>
          <p:cNvPicPr preferRelativeResize="0"/>
          <p:nvPr/>
        </p:nvPicPr>
        <p:blipFill>
          <a:blip r:embed="rId3">
            <a:alphaModFix/>
          </a:blip>
          <a:stretch>
            <a:fillRect/>
          </a:stretch>
        </p:blipFill>
        <p:spPr>
          <a:xfrm>
            <a:off x="3912062" y="0"/>
            <a:ext cx="5231926"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sp>
        <p:nvSpPr>
          <p:cNvPr id="99" name="Google Shape;9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Maximize: </a:t>
            </a:r>
            <a:r>
              <a:rPr lang="en">
                <a:solidFill>
                  <a:schemeClr val="dk1"/>
                </a:solidFill>
                <a:highlight>
                  <a:srgbClr val="00FF00"/>
                </a:highlight>
              </a:rPr>
              <a:t>Z = 7x + y</a:t>
            </a:r>
            <a:endParaRPr>
              <a:solidFill>
                <a:schemeClr val="dk1"/>
              </a:solidFill>
              <a:highlight>
                <a:srgbClr val="00FF00"/>
              </a:highlight>
            </a:endParaRPr>
          </a:p>
          <a:p>
            <a:pPr indent="0" lvl="0" marL="0" rtl="0" algn="l">
              <a:spcBef>
                <a:spcPts val="1200"/>
              </a:spcBef>
              <a:spcAft>
                <a:spcPts val="0"/>
              </a:spcAft>
              <a:buNone/>
            </a:pPr>
            <a:r>
              <a:rPr lang="en">
                <a:solidFill>
                  <a:schemeClr val="dk1"/>
                </a:solidFill>
              </a:rPr>
              <a:t>C</a:t>
            </a:r>
            <a:r>
              <a:rPr lang="en">
                <a:solidFill>
                  <a:schemeClr val="dk1"/>
                </a:solidFill>
              </a:rPr>
              <a:t>onstraints</a:t>
            </a:r>
            <a:r>
              <a:rPr lang="en">
                <a:solidFill>
                  <a:schemeClr val="dk1"/>
                </a:solidFill>
              </a:rPr>
              <a:t>:</a:t>
            </a:r>
            <a:endParaRPr>
              <a:solidFill>
                <a:schemeClr val="dk1"/>
              </a:solidFill>
            </a:endParaRPr>
          </a:p>
          <a:p>
            <a:pPr indent="0" lvl="0" marL="0" rtl="0" algn="l">
              <a:spcBef>
                <a:spcPts val="1200"/>
              </a:spcBef>
              <a:spcAft>
                <a:spcPts val="0"/>
              </a:spcAft>
              <a:buNone/>
            </a:pPr>
            <a:r>
              <a:rPr lang="en">
                <a:solidFill>
                  <a:schemeClr val="dk1"/>
                </a:solidFill>
              </a:rPr>
              <a:t>x + y &lt;= 40,</a:t>
            </a:r>
            <a:endParaRPr>
              <a:solidFill>
                <a:schemeClr val="dk1"/>
              </a:solidFill>
            </a:endParaRPr>
          </a:p>
          <a:p>
            <a:pPr indent="0" lvl="0" marL="0" rtl="0" algn="l">
              <a:spcBef>
                <a:spcPts val="1200"/>
              </a:spcBef>
              <a:spcAft>
                <a:spcPts val="0"/>
              </a:spcAft>
              <a:buNone/>
            </a:pPr>
            <a:r>
              <a:rPr lang="en">
                <a:solidFill>
                  <a:schemeClr val="dk1"/>
                </a:solidFill>
              </a:rPr>
              <a:t>2x + y &lt;= 60,</a:t>
            </a:r>
            <a:endParaRPr>
              <a:solidFill>
                <a:schemeClr val="dk1"/>
              </a:solidFill>
            </a:endParaRPr>
          </a:p>
          <a:p>
            <a:pPr indent="0" lvl="0" marL="0" rtl="0" algn="l">
              <a:spcBef>
                <a:spcPts val="1200"/>
              </a:spcBef>
              <a:spcAft>
                <a:spcPts val="0"/>
              </a:spcAft>
              <a:buNone/>
            </a:pPr>
            <a:r>
              <a:rPr lang="en">
                <a:solidFill>
                  <a:schemeClr val="dk1"/>
                </a:solidFill>
              </a:rPr>
              <a:t>x &gt;= 0, y &gt;= 0</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a:solidFill>
                  <a:schemeClr val="dk1"/>
                </a:solidFill>
              </a:rPr>
              <a:t>Max at </a:t>
            </a:r>
            <a:r>
              <a:rPr lang="en">
                <a:solidFill>
                  <a:schemeClr val="dk1"/>
                </a:solidFill>
                <a:highlight>
                  <a:srgbClr val="FFFF00"/>
                </a:highlight>
              </a:rPr>
              <a:t>(30, 0)</a:t>
            </a:r>
            <a:r>
              <a:rPr lang="en">
                <a:solidFill>
                  <a:schemeClr val="dk1"/>
                </a:solidFill>
              </a:rPr>
              <a:t> -&gt; Optimal value </a:t>
            </a:r>
            <a:r>
              <a:rPr lang="en">
                <a:solidFill>
                  <a:schemeClr val="dk1"/>
                </a:solidFill>
                <a:highlight>
                  <a:srgbClr val="FFFF00"/>
                </a:highlight>
              </a:rPr>
              <a:t>210</a:t>
            </a:r>
            <a:endParaRPr>
              <a:solidFill>
                <a:schemeClr val="dk1"/>
              </a:solidFill>
              <a:highlight>
                <a:srgbClr val="FFFF00"/>
              </a:highlight>
            </a:endParaRPr>
          </a:p>
        </p:txBody>
      </p:sp>
      <p:pic>
        <p:nvPicPr>
          <p:cNvPr id="100" name="Google Shape;100;p17"/>
          <p:cNvPicPr preferRelativeResize="0"/>
          <p:nvPr/>
        </p:nvPicPr>
        <p:blipFill>
          <a:blip r:embed="rId3">
            <a:alphaModFix/>
          </a:blip>
          <a:stretch>
            <a:fillRect/>
          </a:stretch>
        </p:blipFill>
        <p:spPr>
          <a:xfrm>
            <a:off x="4527500" y="1296038"/>
            <a:ext cx="3376301" cy="31292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Python?</a:t>
            </a:r>
            <a:endParaRPr/>
          </a:p>
        </p:txBody>
      </p:sp>
      <p:sp>
        <p:nvSpPr>
          <p:cNvPr id="106" name="Google Shape;10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Interpreted</a:t>
            </a:r>
            <a:endParaRPr/>
          </a:p>
          <a:p>
            <a:pPr indent="-342900" lvl="0" marL="457200" rtl="0" algn="l">
              <a:spcBef>
                <a:spcPts val="0"/>
              </a:spcBef>
              <a:spcAft>
                <a:spcPts val="0"/>
              </a:spcAft>
              <a:buSzPts val="1800"/>
              <a:buChar char="-"/>
            </a:pPr>
            <a:r>
              <a:rPr lang="en"/>
              <a:t>I</a:t>
            </a:r>
            <a:r>
              <a:rPr lang="en"/>
              <a:t>nteresting</a:t>
            </a:r>
            <a:endParaRPr/>
          </a:p>
          <a:p>
            <a:pPr indent="-342900" lvl="0" marL="457200" rtl="0" algn="l">
              <a:spcBef>
                <a:spcPts val="0"/>
              </a:spcBef>
              <a:spcAft>
                <a:spcPts val="0"/>
              </a:spcAft>
              <a:buSzPts val="1800"/>
              <a:buChar char="-"/>
            </a:pPr>
            <a:r>
              <a:rPr lang="en"/>
              <a:t>User friendly language</a:t>
            </a:r>
            <a:endParaRPr/>
          </a:p>
        </p:txBody>
      </p:sp>
      <p:pic>
        <p:nvPicPr>
          <p:cNvPr id="107" name="Google Shape;107;p18"/>
          <p:cNvPicPr preferRelativeResize="0"/>
          <p:nvPr/>
        </p:nvPicPr>
        <p:blipFill>
          <a:blip r:embed="rId3">
            <a:alphaModFix/>
          </a:blip>
          <a:stretch>
            <a:fillRect/>
          </a:stretch>
        </p:blipFill>
        <p:spPr>
          <a:xfrm>
            <a:off x="4880875" y="1410325"/>
            <a:ext cx="3369000" cy="24485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113" name="Google Shape;11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Why this problem?</a:t>
            </a:r>
            <a:endParaRPr/>
          </a:p>
          <a:p>
            <a:pPr indent="-334327" lvl="0" marL="457200" rtl="0" algn="l">
              <a:spcBef>
                <a:spcPts val="1200"/>
              </a:spcBef>
              <a:spcAft>
                <a:spcPts val="0"/>
              </a:spcAft>
              <a:buSzPct val="100000"/>
              <a:buChar char="-"/>
            </a:pPr>
            <a:r>
              <a:rPr lang="en"/>
              <a:t>Real world</a:t>
            </a:r>
            <a:endParaRPr/>
          </a:p>
          <a:p>
            <a:pPr indent="0" lvl="0" marL="0" rtl="0" algn="l">
              <a:spcBef>
                <a:spcPts val="1200"/>
              </a:spcBef>
              <a:spcAft>
                <a:spcPts val="0"/>
              </a:spcAft>
              <a:buNone/>
            </a:pPr>
            <a:r>
              <a:rPr lang="en"/>
              <a:t>Why LP?</a:t>
            </a:r>
            <a:endParaRPr/>
          </a:p>
          <a:p>
            <a:pPr indent="-334327" lvl="0" marL="457200" rtl="0" algn="l">
              <a:spcBef>
                <a:spcPts val="1200"/>
              </a:spcBef>
              <a:spcAft>
                <a:spcPts val="0"/>
              </a:spcAft>
              <a:buSzPct val="100000"/>
              <a:buChar char="-"/>
            </a:pPr>
            <a:r>
              <a:rPr lang="en"/>
              <a:t>Used in the implementation paper</a:t>
            </a:r>
            <a:endParaRPr/>
          </a:p>
          <a:p>
            <a:pPr indent="-334327" lvl="0" marL="457200" rtl="0" algn="l">
              <a:spcBef>
                <a:spcPts val="0"/>
              </a:spcBef>
              <a:spcAft>
                <a:spcPts val="0"/>
              </a:spcAft>
              <a:buSzPct val="100000"/>
              <a:buChar char="-"/>
            </a:pPr>
            <a:r>
              <a:rPr lang="en"/>
              <a:t>Easy and efficient</a:t>
            </a:r>
            <a:endParaRPr/>
          </a:p>
          <a:p>
            <a:pPr indent="0" lvl="0" marL="0" rtl="0" algn="l">
              <a:spcBef>
                <a:spcPts val="1200"/>
              </a:spcBef>
              <a:spcAft>
                <a:spcPts val="0"/>
              </a:spcAft>
              <a:buNone/>
            </a:pPr>
            <a:r>
              <a:rPr lang="en"/>
              <a:t>Why Python?</a:t>
            </a:r>
            <a:endParaRPr/>
          </a:p>
          <a:p>
            <a:pPr indent="-334327" lvl="0" marL="457200" rtl="0" algn="l">
              <a:spcBef>
                <a:spcPts val="1200"/>
              </a:spcBef>
              <a:spcAft>
                <a:spcPts val="0"/>
              </a:spcAft>
              <a:buSzPct val="100000"/>
              <a:buChar char="-"/>
            </a:pPr>
            <a:r>
              <a:rPr lang="en"/>
              <a:t>Strong community</a:t>
            </a:r>
            <a:endParaRPr/>
          </a:p>
          <a:p>
            <a:pPr indent="-334327" lvl="0" marL="457200" rtl="0" algn="l">
              <a:spcBef>
                <a:spcPts val="0"/>
              </a:spcBef>
              <a:spcAft>
                <a:spcPts val="0"/>
              </a:spcAft>
              <a:buSzPct val="100000"/>
              <a:buChar char="-"/>
            </a:pPr>
            <a:r>
              <a:rPr lang="en"/>
              <a:t>Support of PuLP</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t>The Solution</a:t>
            </a:r>
            <a:endParaRPr sz="2820"/>
          </a:p>
        </p:txBody>
      </p:sp>
      <p:sp>
        <p:nvSpPr>
          <p:cNvPr id="119" name="Google Shape;11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Maximize the minimum utility each player is receiving</a:t>
            </a:r>
            <a:endParaRPr sz="2000"/>
          </a:p>
          <a:p>
            <a:pPr indent="-355600" lvl="0" marL="457200" rtl="0" algn="l">
              <a:spcBef>
                <a:spcPts val="0"/>
              </a:spcBef>
              <a:spcAft>
                <a:spcPts val="0"/>
              </a:spcAft>
              <a:buSzPts val="2000"/>
              <a:buChar char="-"/>
            </a:pPr>
            <a:r>
              <a:rPr lang="en" sz="2000"/>
              <a:t>First step is to find Maximum Welfare Assignment</a:t>
            </a:r>
            <a:endParaRPr sz="2000"/>
          </a:p>
          <a:p>
            <a:pPr indent="-355600" lvl="0" marL="457200" rtl="0" algn="l">
              <a:spcBef>
                <a:spcPts val="0"/>
              </a:spcBef>
              <a:spcAft>
                <a:spcPts val="0"/>
              </a:spcAft>
              <a:buSzPts val="2000"/>
              <a:buChar char="-"/>
            </a:pPr>
            <a:r>
              <a:rPr lang="en" sz="2000"/>
              <a:t>Second step is to </a:t>
            </a:r>
            <a:r>
              <a:rPr lang="en" sz="2000"/>
              <a:t>ensure</a:t>
            </a:r>
            <a:r>
              <a:rPr lang="en" sz="2000"/>
              <a:t> Envy-freeness</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Maximum Welfare assignment</a:t>
            </a:r>
            <a:endParaRPr/>
          </a:p>
        </p:txBody>
      </p:sp>
      <p:sp>
        <p:nvSpPr>
          <p:cNvPr id="125" name="Google Shape;12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-aka Maximum Weight Bipartite Matching</a:t>
            </a:r>
            <a:endParaRPr/>
          </a:p>
        </p:txBody>
      </p:sp>
      <p:pic>
        <p:nvPicPr>
          <p:cNvPr id="126" name="Google Shape;126;p21"/>
          <p:cNvPicPr preferRelativeResize="0"/>
          <p:nvPr/>
        </p:nvPicPr>
        <p:blipFill>
          <a:blip r:embed="rId3">
            <a:alphaModFix/>
          </a:blip>
          <a:stretch>
            <a:fillRect/>
          </a:stretch>
        </p:blipFill>
        <p:spPr>
          <a:xfrm>
            <a:off x="2381295" y="1715350"/>
            <a:ext cx="4984899" cy="32068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